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sldIdLst>
    <p:sldId id="256" r:id="rId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7" d="100"/>
          <a:sy n="117" d="100"/>
        </p:scale>
        <p:origin x="-23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F28B1ED-A084-4D6A-944C-F1219BC255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84818D-52BF-400E-A206-BE4014C2681C}" type="datetimeFigureOut">
              <a:rPr lang="en-US" smtClean="0"/>
              <a:t>22/05/2025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F28B1ED-A084-4D6A-944C-F1219BC25546}"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584818D-52BF-400E-A206-BE4014C2681C}" type="datetimeFigureOut">
              <a:rPr lang="en-US" smtClean="0"/>
              <a:t>22/05/2025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F28B1ED-A084-4D6A-944C-F1219BC255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3124200"/>
          </a:xfrm>
        </p:spPr>
        <p:txBody>
          <a:bodyPr>
            <a:noAutofit/>
          </a:bodyPr>
          <a:lstStyle/>
          <a:p>
            <a:pPr algn="l"/>
            <a:r>
              <a:rPr lang="en-US" sz="800" b="1" smtClean="0">
                <a:effectLst/>
                <a:latin typeface="Trebuchet MS" pitchFamily="34" charset="0"/>
              </a:rPr>
              <a:t/>
            </a:r>
            <a:br>
              <a:rPr lang="en-US" sz="800" b="1" smtClean="0">
                <a:effectLst/>
                <a:latin typeface="Trebuchet MS" pitchFamily="34" charset="0"/>
              </a:rPr>
            </a:br>
            <a:r>
              <a:rPr lang="ro-RO" sz="800" b="1" smtClean="0">
                <a:effectLst/>
                <a:latin typeface="Trebuchet MS" pitchFamily="34" charset="0"/>
              </a:rPr>
              <a:t>Conflictele </a:t>
            </a:r>
            <a:r>
              <a:rPr lang="ro-RO" sz="800" b="1" dirty="0">
                <a:effectLst/>
                <a:latin typeface="Trebuchet MS" pitchFamily="34" charset="0"/>
              </a:rPr>
              <a:t>individuale şi colective de muncă </a:t>
            </a:r>
            <a:r>
              <a:rPr lang="ro-RO" sz="800" dirty="0">
                <a:effectLst/>
                <a:latin typeface="Trebuchet MS" pitchFamily="34" charset="0"/>
              </a:rPr>
              <a:t>– se înregistrează conform legii şi se soluţionează de către instanţele judecătoreşti competente şi/sau prin modalităţile amiabile dispuse de contractele individuale şi colective aplicabile sau de legislaţie (conciliere şi mediere individuală, conciliere a conflictelor colective </a:t>
            </a:r>
            <a:r>
              <a:rPr lang="ro-RO" sz="800" i="1" dirty="0">
                <a:effectLst/>
                <a:latin typeface="Trebuchet MS" pitchFamily="34" charset="0"/>
              </a:rPr>
              <a:t>obligatorie</a:t>
            </a:r>
            <a:r>
              <a:rPr lang="ro-RO" sz="800" dirty="0">
                <a:effectLst/>
                <a:latin typeface="Trebuchet MS" pitchFamily="34" charset="0"/>
              </a:rPr>
              <a:t> prin Inspectoratele teritoriale de muncă şi/sau mediere sau arbitraj extrajudiciar decis de comun acord de părţi).  </a:t>
            </a:r>
            <a:r>
              <a:rPr lang="en-US" sz="800" dirty="0">
                <a:effectLst/>
                <a:latin typeface="Trebuchet MS" pitchFamily="34" charset="0"/>
              </a:rPr>
              <a:t/>
            </a:r>
            <a:br>
              <a:rPr lang="en-US" sz="800" dirty="0">
                <a:effectLst/>
                <a:latin typeface="Trebuchet MS" pitchFamily="34" charset="0"/>
              </a:rPr>
            </a:br>
            <a:r>
              <a:rPr lang="ro-RO" sz="800" dirty="0">
                <a:effectLst/>
                <a:latin typeface="Trebuchet MS" pitchFamily="34" charset="0"/>
              </a:rPr>
              <a:t>Conflictele colective de muncă sunt declanşate conform legii, de către </a:t>
            </a:r>
            <a:r>
              <a:rPr lang="ro-RO" sz="800" i="1" dirty="0">
                <a:effectLst/>
                <a:latin typeface="Trebuchet MS" pitchFamily="34" charset="0"/>
              </a:rPr>
              <a:t>părţile îndreptăţite să negocieze colectiv şi să încheie contracte colective de muncă.  </a:t>
            </a:r>
            <a:r>
              <a:rPr lang="en-US" sz="800" dirty="0">
                <a:effectLst/>
                <a:latin typeface="Trebuchet MS" pitchFamily="34" charset="0"/>
              </a:rPr>
              <a:t> </a:t>
            </a:r>
            <a:br>
              <a:rPr lang="en-US" sz="800" dirty="0">
                <a:effectLst/>
                <a:latin typeface="Trebuchet MS" pitchFamily="34" charset="0"/>
              </a:rPr>
            </a:br>
            <a:r>
              <a:rPr lang="en-US" sz="800" dirty="0" err="1" smtClean="0">
                <a:effectLst/>
                <a:latin typeface="Trebuchet MS" pitchFamily="34" charset="0"/>
              </a:rPr>
              <a:t>Părţile</a:t>
            </a:r>
            <a:r>
              <a:rPr lang="en-US" sz="800" dirty="0" smtClean="0">
                <a:effectLst/>
                <a:latin typeface="Trebuchet MS" pitchFamily="34" charset="0"/>
              </a:rPr>
              <a:t> </a:t>
            </a:r>
            <a:r>
              <a:rPr lang="en-US" sz="800" dirty="0" err="1">
                <a:effectLst/>
                <a:latin typeface="Trebuchet MS" pitchFamily="34" charset="0"/>
              </a:rPr>
              <a:t>îndreptăţite</a:t>
            </a:r>
            <a:r>
              <a:rPr lang="en-US" sz="800" dirty="0">
                <a:effectLst/>
                <a:latin typeface="Trebuchet MS" pitchFamily="34" charset="0"/>
              </a:rPr>
              <a:t> </a:t>
            </a:r>
            <a:r>
              <a:rPr lang="en-US" sz="800" dirty="0" err="1">
                <a:effectLst/>
                <a:latin typeface="Trebuchet MS" pitchFamily="34" charset="0"/>
              </a:rPr>
              <a:t>să</a:t>
            </a:r>
            <a:r>
              <a:rPr lang="en-US" sz="800" dirty="0">
                <a:effectLst/>
                <a:latin typeface="Trebuchet MS" pitchFamily="34" charset="0"/>
              </a:rPr>
              <a:t> </a:t>
            </a:r>
            <a:r>
              <a:rPr lang="en-US" sz="800" dirty="0" err="1">
                <a:effectLst/>
                <a:latin typeface="Trebuchet MS" pitchFamily="34" charset="0"/>
              </a:rPr>
              <a:t>negocieze</a:t>
            </a:r>
            <a:r>
              <a:rPr lang="en-US" sz="800" dirty="0">
                <a:effectLst/>
                <a:latin typeface="Trebuchet MS" pitchFamily="34" charset="0"/>
              </a:rPr>
              <a:t> </a:t>
            </a:r>
            <a:r>
              <a:rPr lang="en-US" sz="800" dirty="0" err="1">
                <a:effectLst/>
                <a:latin typeface="Trebuchet MS" pitchFamily="34" charset="0"/>
              </a:rPr>
              <a:t>colectiv</a:t>
            </a:r>
            <a:r>
              <a:rPr lang="en-US" sz="800" dirty="0">
                <a:effectLst/>
                <a:latin typeface="Trebuchet MS" pitchFamily="34" charset="0"/>
              </a:rPr>
              <a:t> :</a:t>
            </a:r>
            <a:br>
              <a:rPr lang="en-US" sz="800" dirty="0">
                <a:effectLst/>
                <a:latin typeface="Trebuchet MS" pitchFamily="34" charset="0"/>
              </a:rPr>
            </a:br>
            <a:r>
              <a:rPr lang="ro-RO" sz="800" dirty="0" smtClean="0">
                <a:effectLst/>
                <a:latin typeface="Trebuchet MS" pitchFamily="34" charset="0"/>
              </a:rPr>
              <a:t>- </a:t>
            </a:r>
            <a:r>
              <a:rPr lang="en-US" sz="800" dirty="0" err="1" smtClean="0">
                <a:effectLst/>
                <a:latin typeface="Trebuchet MS" pitchFamily="34" charset="0"/>
              </a:rPr>
              <a:t>angajatori</a:t>
            </a:r>
            <a:r>
              <a:rPr lang="en-US" sz="800" dirty="0" smtClean="0">
                <a:effectLst/>
                <a:latin typeface="Trebuchet MS" pitchFamily="34" charset="0"/>
              </a:rPr>
              <a:t>/</a:t>
            </a:r>
            <a:r>
              <a:rPr lang="en-US" sz="800" dirty="0" err="1" smtClean="0">
                <a:effectLst/>
                <a:latin typeface="Trebuchet MS" pitchFamily="34" charset="0"/>
              </a:rPr>
              <a:t>organizaţii</a:t>
            </a:r>
            <a:r>
              <a:rPr lang="en-US" sz="800" dirty="0" smtClean="0">
                <a:effectLst/>
                <a:latin typeface="Trebuchet MS" pitchFamily="34" charset="0"/>
              </a:rPr>
              <a:t> </a:t>
            </a:r>
            <a:r>
              <a:rPr lang="en-US" sz="800" dirty="0" err="1">
                <a:effectLst/>
                <a:latin typeface="Trebuchet MS" pitchFamily="34" charset="0"/>
              </a:rPr>
              <a:t>patronale</a:t>
            </a:r>
            <a:r>
              <a:rPr lang="en-US" sz="800" dirty="0">
                <a:effectLst/>
                <a:latin typeface="Trebuchet MS" pitchFamily="34" charset="0"/>
              </a:rPr>
              <a:t> </a:t>
            </a:r>
            <a:r>
              <a:rPr lang="en-US" sz="800" dirty="0" err="1">
                <a:effectLst/>
                <a:latin typeface="Trebuchet MS" pitchFamily="34" charset="0"/>
              </a:rPr>
              <a:t>şi</a:t>
            </a:r>
            <a:r>
              <a:rPr lang="en-US" sz="800" dirty="0">
                <a:effectLst/>
                <a:latin typeface="Trebuchet MS" pitchFamily="34" charset="0"/>
              </a:rPr>
              <a:t> </a:t>
            </a:r>
            <a:br>
              <a:rPr lang="en-US" sz="800" dirty="0">
                <a:effectLst/>
                <a:latin typeface="Trebuchet MS" pitchFamily="34" charset="0"/>
              </a:rPr>
            </a:br>
            <a:r>
              <a:rPr lang="ro-RO" sz="800" dirty="0" smtClean="0">
                <a:effectLst/>
                <a:latin typeface="Trebuchet MS" pitchFamily="34" charset="0"/>
              </a:rPr>
              <a:t>- </a:t>
            </a:r>
            <a:r>
              <a:rPr lang="en-US" sz="800" dirty="0" err="1" smtClean="0">
                <a:effectLst/>
                <a:latin typeface="Trebuchet MS" pitchFamily="34" charset="0"/>
              </a:rPr>
              <a:t>angajaţi</a:t>
            </a:r>
            <a:r>
              <a:rPr lang="en-US" sz="800" dirty="0" smtClean="0">
                <a:effectLst/>
                <a:latin typeface="Trebuchet MS" pitchFamily="34" charset="0"/>
              </a:rPr>
              <a:t>/</a:t>
            </a:r>
            <a:r>
              <a:rPr lang="en-US" sz="800" dirty="0" err="1" smtClean="0">
                <a:effectLst/>
                <a:latin typeface="Trebuchet MS" pitchFamily="34" charset="0"/>
              </a:rPr>
              <a:t>lucrători</a:t>
            </a:r>
            <a:r>
              <a:rPr lang="en-US" sz="800" dirty="0" smtClean="0">
                <a:effectLst/>
                <a:latin typeface="Trebuchet MS" pitchFamily="34" charset="0"/>
              </a:rPr>
              <a:t> </a:t>
            </a:r>
            <a:r>
              <a:rPr lang="en-US" sz="800" dirty="0" err="1">
                <a:effectLst/>
                <a:latin typeface="Trebuchet MS" pitchFamily="34" charset="0"/>
              </a:rPr>
              <a:t>reprezentaţi</a:t>
            </a:r>
            <a:r>
              <a:rPr lang="en-US" sz="800" dirty="0">
                <a:effectLst/>
                <a:latin typeface="Trebuchet MS" pitchFamily="34" charset="0"/>
              </a:rPr>
              <a:t> la </a:t>
            </a:r>
            <a:r>
              <a:rPr lang="en-US" sz="800" dirty="0" err="1">
                <a:effectLst/>
                <a:latin typeface="Trebuchet MS" pitchFamily="34" charset="0"/>
              </a:rPr>
              <a:t>negocierea</a:t>
            </a:r>
            <a:r>
              <a:rPr lang="en-US" sz="800" dirty="0">
                <a:effectLst/>
                <a:latin typeface="Trebuchet MS" pitchFamily="34" charset="0"/>
              </a:rPr>
              <a:t> </a:t>
            </a:r>
            <a:r>
              <a:rPr lang="en-US" sz="800" dirty="0" err="1">
                <a:effectLst/>
                <a:latin typeface="Trebuchet MS" pitchFamily="34" charset="0"/>
              </a:rPr>
              <a:t>colectivă</a:t>
            </a:r>
            <a:r>
              <a:rPr lang="en-US" sz="800" dirty="0">
                <a:effectLst/>
                <a:latin typeface="Trebuchet MS" pitchFamily="34" charset="0"/>
              </a:rPr>
              <a:t> de </a:t>
            </a:r>
            <a:r>
              <a:rPr lang="en-US" sz="800" dirty="0" err="1">
                <a:effectLst/>
                <a:latin typeface="Trebuchet MS" pitchFamily="34" charset="0"/>
              </a:rPr>
              <a:t>către</a:t>
            </a:r>
            <a:r>
              <a:rPr lang="en-US" sz="800" dirty="0">
                <a:effectLst/>
                <a:latin typeface="Trebuchet MS" pitchFamily="34" charset="0"/>
              </a:rPr>
              <a:t> </a:t>
            </a:r>
            <a:r>
              <a:rPr lang="en-US" sz="800" dirty="0" err="1">
                <a:effectLst/>
                <a:latin typeface="Trebuchet MS" pitchFamily="34" charset="0"/>
              </a:rPr>
              <a:t>organizaţii</a:t>
            </a:r>
            <a:r>
              <a:rPr lang="en-US" sz="800" dirty="0">
                <a:effectLst/>
                <a:latin typeface="Trebuchet MS" pitchFamily="34" charset="0"/>
              </a:rPr>
              <a:t> </a:t>
            </a:r>
            <a:r>
              <a:rPr lang="en-US" sz="800" dirty="0" err="1">
                <a:effectLst/>
                <a:latin typeface="Trebuchet MS" pitchFamily="34" charset="0"/>
              </a:rPr>
              <a:t>sindicale</a:t>
            </a:r>
            <a:r>
              <a:rPr lang="en-US" sz="800" dirty="0">
                <a:effectLst/>
                <a:latin typeface="Trebuchet MS" pitchFamily="34" charset="0"/>
              </a:rPr>
              <a:t> </a:t>
            </a:r>
            <a:br>
              <a:rPr lang="en-US" sz="800" dirty="0">
                <a:effectLst/>
                <a:latin typeface="Trebuchet MS" pitchFamily="34" charset="0"/>
              </a:rPr>
            </a:br>
            <a:r>
              <a:rPr lang="ro-RO" sz="800" dirty="0" smtClean="0">
                <a:effectLst/>
                <a:latin typeface="Trebuchet MS" pitchFamily="34" charset="0"/>
              </a:rPr>
              <a:t>   </a:t>
            </a:r>
            <a:r>
              <a:rPr lang="en-US" sz="800" dirty="0" err="1" smtClean="0">
                <a:effectLst/>
                <a:latin typeface="Trebuchet MS" pitchFamily="34" charset="0"/>
              </a:rPr>
              <a:t>sau</a:t>
            </a:r>
            <a:r>
              <a:rPr lang="en-US" sz="800" dirty="0" smtClean="0">
                <a:effectLst/>
                <a:latin typeface="Trebuchet MS" pitchFamily="34" charset="0"/>
              </a:rPr>
              <a:t> </a:t>
            </a:r>
            <a:r>
              <a:rPr lang="en-US" sz="800" dirty="0">
                <a:effectLst/>
                <a:latin typeface="Trebuchet MS" pitchFamily="34" charset="0"/>
              </a:rPr>
              <a:t>de </a:t>
            </a:r>
            <a:r>
              <a:rPr lang="en-US" sz="800" dirty="0" err="1">
                <a:effectLst/>
                <a:latin typeface="Trebuchet MS" pitchFamily="34" charset="0"/>
              </a:rPr>
              <a:t>reprezentanţii</a:t>
            </a:r>
            <a:r>
              <a:rPr lang="en-US" sz="800" dirty="0">
                <a:effectLst/>
                <a:latin typeface="Trebuchet MS" pitchFamily="34" charset="0"/>
              </a:rPr>
              <a:t> </a:t>
            </a:r>
            <a:r>
              <a:rPr lang="en-US" sz="800" dirty="0" err="1">
                <a:effectLst/>
                <a:latin typeface="Trebuchet MS" pitchFamily="34" charset="0"/>
              </a:rPr>
              <a:t>angajaţilor</a:t>
            </a:r>
            <a:r>
              <a:rPr lang="en-US" sz="800" dirty="0">
                <a:effectLst/>
                <a:latin typeface="Trebuchet MS" pitchFamily="34" charset="0"/>
              </a:rPr>
              <a:t>/</a:t>
            </a:r>
            <a:r>
              <a:rPr lang="en-US" sz="800" dirty="0" err="1">
                <a:effectLst/>
                <a:latin typeface="Trebuchet MS" pitchFamily="34" charset="0"/>
              </a:rPr>
              <a:t>lucrătorilor</a:t>
            </a:r>
            <a:r>
              <a:rPr lang="en-US" sz="800" dirty="0">
                <a:effectLst/>
                <a:latin typeface="Trebuchet MS" pitchFamily="34" charset="0"/>
              </a:rPr>
              <a:t> care </a:t>
            </a:r>
            <a:r>
              <a:rPr lang="en-US" sz="800" dirty="0" err="1">
                <a:effectLst/>
                <a:latin typeface="Trebuchet MS" pitchFamily="34" charset="0"/>
              </a:rPr>
              <a:t>întrunesc</a:t>
            </a:r>
            <a:r>
              <a:rPr lang="en-US" sz="800" dirty="0">
                <a:effectLst/>
                <a:latin typeface="Trebuchet MS" pitchFamily="34" charset="0"/>
              </a:rPr>
              <a:t> </a:t>
            </a:r>
            <a:r>
              <a:rPr lang="en-US" sz="800" dirty="0" err="1">
                <a:effectLst/>
                <a:latin typeface="Trebuchet MS" pitchFamily="34" charset="0"/>
              </a:rPr>
              <a:t>condiţiile</a:t>
            </a:r>
            <a:r>
              <a:rPr lang="en-US" sz="800" dirty="0">
                <a:effectLst/>
                <a:latin typeface="Trebuchet MS" pitchFamily="34" charset="0"/>
              </a:rPr>
              <a:t> </a:t>
            </a:r>
            <a:r>
              <a:rPr lang="en-US" sz="800" dirty="0" err="1">
                <a:effectLst/>
                <a:latin typeface="Trebuchet MS" pitchFamily="34" charset="0"/>
              </a:rPr>
              <a:t>legale</a:t>
            </a:r>
            <a:r>
              <a:rPr lang="en-US" sz="800" dirty="0">
                <a:effectLst/>
                <a:latin typeface="Trebuchet MS" pitchFamily="34" charset="0"/>
              </a:rPr>
              <a:t> </a:t>
            </a:r>
            <a:r>
              <a:rPr lang="en-US" sz="800" dirty="0" err="1">
                <a:effectLst/>
                <a:latin typeface="Trebuchet MS" pitchFamily="34" charset="0"/>
              </a:rPr>
              <a:t>pentru</a:t>
            </a:r>
            <a:r>
              <a:rPr lang="en-US" sz="800" dirty="0">
                <a:effectLst/>
                <a:latin typeface="Trebuchet MS" pitchFamily="34" charset="0"/>
              </a:rPr>
              <a:t> a </a:t>
            </a:r>
            <a:r>
              <a:rPr lang="en-US" sz="800" dirty="0" err="1">
                <a:effectLst/>
                <a:latin typeface="Trebuchet MS" pitchFamily="34" charset="0"/>
              </a:rPr>
              <a:t>participa</a:t>
            </a:r>
            <a:r>
              <a:rPr lang="en-US" sz="800" dirty="0">
                <a:effectLst/>
                <a:latin typeface="Trebuchet MS" pitchFamily="34" charset="0"/>
              </a:rPr>
              <a:t> la </a:t>
            </a:r>
            <a:r>
              <a:rPr lang="en-US" sz="800" dirty="0" err="1">
                <a:effectLst/>
                <a:latin typeface="Trebuchet MS" pitchFamily="34" charset="0"/>
              </a:rPr>
              <a:t>negocierea</a:t>
            </a:r>
            <a:r>
              <a:rPr lang="en-US" sz="800" dirty="0">
                <a:effectLst/>
                <a:latin typeface="Trebuchet MS" pitchFamily="34" charset="0"/>
              </a:rPr>
              <a:t> </a:t>
            </a:r>
            <a:r>
              <a:rPr lang="en-US" sz="800" dirty="0" err="1">
                <a:effectLst/>
                <a:latin typeface="Trebuchet MS" pitchFamily="34" charset="0"/>
              </a:rPr>
              <a:t>unui</a:t>
            </a:r>
            <a:r>
              <a:rPr lang="en-US" sz="800" dirty="0">
                <a:effectLst/>
                <a:latin typeface="Trebuchet MS" pitchFamily="34" charset="0"/>
              </a:rPr>
              <a:t> contract </a:t>
            </a:r>
            <a:r>
              <a:rPr lang="en-US" sz="800" dirty="0" err="1">
                <a:effectLst/>
                <a:latin typeface="Trebuchet MS" pitchFamily="34" charset="0"/>
              </a:rPr>
              <a:t>colectiv</a:t>
            </a:r>
            <a:r>
              <a:rPr lang="en-US" sz="800" dirty="0">
                <a:effectLst/>
                <a:latin typeface="Trebuchet MS" pitchFamily="34" charset="0"/>
              </a:rPr>
              <a:t> de </a:t>
            </a:r>
            <a:r>
              <a:rPr lang="en-US" sz="800" dirty="0" err="1">
                <a:effectLst/>
                <a:latin typeface="Trebuchet MS" pitchFamily="34" charset="0"/>
              </a:rPr>
              <a:t>muncă</a:t>
            </a:r>
            <a:r>
              <a:rPr lang="en-US" sz="800" dirty="0">
                <a:effectLst/>
                <a:latin typeface="Trebuchet MS" pitchFamily="34" charset="0"/>
              </a:rPr>
              <a:t>.</a:t>
            </a:r>
            <a:br>
              <a:rPr lang="en-US" sz="800" dirty="0">
                <a:effectLst/>
                <a:latin typeface="Trebuchet MS" pitchFamily="34" charset="0"/>
              </a:rPr>
            </a:br>
            <a:r>
              <a:rPr lang="en-US" sz="800" b="1" dirty="0" err="1">
                <a:effectLst/>
                <a:latin typeface="Trebuchet MS" pitchFamily="34" charset="0"/>
              </a:rPr>
              <a:t>Conflictele</a:t>
            </a:r>
            <a:r>
              <a:rPr lang="en-US" sz="800" b="1" dirty="0">
                <a:effectLst/>
                <a:latin typeface="Trebuchet MS" pitchFamily="34" charset="0"/>
              </a:rPr>
              <a:t> </a:t>
            </a:r>
            <a:r>
              <a:rPr lang="en-US" sz="800" b="1" dirty="0" err="1">
                <a:effectLst/>
                <a:latin typeface="Trebuchet MS" pitchFamily="34" charset="0"/>
              </a:rPr>
              <a:t>colective</a:t>
            </a:r>
            <a:r>
              <a:rPr lang="en-US" sz="800" b="1" dirty="0">
                <a:effectLst/>
                <a:latin typeface="Trebuchet MS" pitchFamily="34" charset="0"/>
              </a:rPr>
              <a:t> de </a:t>
            </a:r>
            <a:r>
              <a:rPr lang="en-US" sz="800" b="1" dirty="0" err="1">
                <a:effectLst/>
                <a:latin typeface="Trebuchet MS" pitchFamily="34" charset="0"/>
              </a:rPr>
              <a:t>muncă</a:t>
            </a:r>
            <a:r>
              <a:rPr lang="en-US" sz="800" b="1" dirty="0">
                <a:effectLst/>
                <a:latin typeface="Trebuchet MS" pitchFamily="34" charset="0"/>
              </a:rPr>
              <a:t> pot fi </a:t>
            </a:r>
            <a:r>
              <a:rPr lang="en-US" sz="800" b="1" dirty="0" err="1">
                <a:effectLst/>
                <a:latin typeface="Trebuchet MS" pitchFamily="34" charset="0"/>
              </a:rPr>
              <a:t>declanşate</a:t>
            </a:r>
            <a:r>
              <a:rPr lang="en-US" sz="800" b="1" dirty="0">
                <a:effectLst/>
                <a:latin typeface="Trebuchet MS" pitchFamily="34" charset="0"/>
              </a:rPr>
              <a:t> </a:t>
            </a:r>
            <a:r>
              <a:rPr lang="en-US" sz="800" b="1" dirty="0" err="1">
                <a:effectLst/>
                <a:latin typeface="Trebuchet MS" pitchFamily="34" charset="0"/>
              </a:rPr>
              <a:t>în</a:t>
            </a:r>
            <a:r>
              <a:rPr lang="en-US" sz="800" b="1" dirty="0">
                <a:effectLst/>
                <a:latin typeface="Trebuchet MS" pitchFamily="34" charset="0"/>
              </a:rPr>
              <a:t> </a:t>
            </a:r>
            <a:r>
              <a:rPr lang="en-US" sz="800" b="1" dirty="0" err="1">
                <a:effectLst/>
                <a:latin typeface="Trebuchet MS" pitchFamily="34" charset="0"/>
              </a:rPr>
              <a:t>următoarele</a:t>
            </a:r>
            <a:r>
              <a:rPr lang="en-US" sz="800" b="1" dirty="0">
                <a:effectLst/>
                <a:latin typeface="Trebuchet MS" pitchFamily="34" charset="0"/>
              </a:rPr>
              <a:t> </a:t>
            </a:r>
            <a:r>
              <a:rPr lang="en-US" sz="800" b="1" dirty="0" err="1">
                <a:effectLst/>
                <a:latin typeface="Trebuchet MS" pitchFamily="34" charset="0"/>
              </a:rPr>
              <a:t>situaţii</a:t>
            </a:r>
            <a:r>
              <a:rPr lang="en-US" sz="800" dirty="0">
                <a:effectLst/>
                <a:latin typeface="Trebuchet MS" pitchFamily="34" charset="0"/>
              </a:rPr>
              <a:t>:</a:t>
            </a:r>
            <a:br>
              <a:rPr lang="en-US" sz="800" dirty="0">
                <a:effectLst/>
                <a:latin typeface="Trebuchet MS" pitchFamily="34" charset="0"/>
              </a:rPr>
            </a:br>
            <a:r>
              <a:rPr lang="en-US" sz="800" dirty="0">
                <a:effectLst/>
                <a:latin typeface="Trebuchet MS" pitchFamily="34" charset="0"/>
              </a:rPr>
              <a:t>    a) </a:t>
            </a:r>
            <a:r>
              <a:rPr lang="en-US" sz="800" dirty="0" err="1">
                <a:effectLst/>
                <a:latin typeface="Trebuchet MS" pitchFamily="34" charset="0"/>
              </a:rPr>
              <a:t>angajatorul</a:t>
            </a:r>
            <a:r>
              <a:rPr lang="en-US" sz="800" dirty="0">
                <a:effectLst/>
                <a:latin typeface="Trebuchet MS" pitchFamily="34" charset="0"/>
              </a:rPr>
              <a:t> </a:t>
            </a:r>
            <a:r>
              <a:rPr lang="en-US" sz="800" dirty="0" err="1">
                <a:effectLst/>
                <a:latin typeface="Trebuchet MS" pitchFamily="34" charset="0"/>
              </a:rPr>
              <a:t>refuză</a:t>
            </a:r>
            <a:r>
              <a:rPr lang="en-US" sz="800" dirty="0">
                <a:effectLst/>
                <a:latin typeface="Trebuchet MS" pitchFamily="34" charset="0"/>
              </a:rPr>
              <a:t> </a:t>
            </a:r>
            <a:r>
              <a:rPr lang="en-US" sz="800" dirty="0" err="1">
                <a:effectLst/>
                <a:latin typeface="Trebuchet MS" pitchFamily="34" charset="0"/>
              </a:rPr>
              <a:t>să</a:t>
            </a:r>
            <a:r>
              <a:rPr lang="en-US" sz="800" dirty="0">
                <a:effectLst/>
                <a:latin typeface="Trebuchet MS" pitchFamily="34" charset="0"/>
              </a:rPr>
              <a:t> </a:t>
            </a:r>
            <a:r>
              <a:rPr lang="en-US" sz="800" dirty="0" err="1">
                <a:effectLst/>
                <a:latin typeface="Trebuchet MS" pitchFamily="34" charset="0"/>
              </a:rPr>
              <a:t>înceapă</a:t>
            </a:r>
            <a:r>
              <a:rPr lang="en-US" sz="800" dirty="0">
                <a:effectLst/>
                <a:latin typeface="Trebuchet MS" pitchFamily="34" charset="0"/>
              </a:rPr>
              <a:t> </a:t>
            </a:r>
            <a:r>
              <a:rPr lang="en-US" sz="800" dirty="0" err="1">
                <a:effectLst/>
                <a:latin typeface="Trebuchet MS" pitchFamily="34" charset="0"/>
              </a:rPr>
              <a:t>negocierea</a:t>
            </a:r>
            <a:r>
              <a:rPr lang="en-US" sz="800" dirty="0">
                <a:effectLst/>
                <a:latin typeface="Trebuchet MS" pitchFamily="34" charset="0"/>
              </a:rPr>
              <a:t> </a:t>
            </a:r>
            <a:r>
              <a:rPr lang="en-US" sz="800" dirty="0" err="1">
                <a:effectLst/>
                <a:latin typeface="Trebuchet MS" pitchFamily="34" charset="0"/>
              </a:rPr>
              <a:t>unui</a:t>
            </a:r>
            <a:r>
              <a:rPr lang="en-US" sz="800" dirty="0">
                <a:effectLst/>
                <a:latin typeface="Trebuchet MS" pitchFamily="34" charset="0"/>
              </a:rPr>
              <a:t> contract </a:t>
            </a:r>
            <a:r>
              <a:rPr lang="en-US" sz="800" dirty="0" err="1">
                <a:effectLst/>
                <a:latin typeface="Trebuchet MS" pitchFamily="34" charset="0"/>
              </a:rPr>
              <a:t>în</a:t>
            </a:r>
            <a:r>
              <a:rPr lang="en-US" sz="800" dirty="0">
                <a:effectLst/>
                <a:latin typeface="Trebuchet MS" pitchFamily="34" charset="0"/>
              </a:rPr>
              <a:t> </a:t>
            </a:r>
            <a:r>
              <a:rPr lang="en-US" sz="800" dirty="0" err="1">
                <a:effectLst/>
                <a:latin typeface="Trebuchet MS" pitchFamily="34" charset="0"/>
              </a:rPr>
              <a:t>condiţiile</a:t>
            </a:r>
            <a:r>
              <a:rPr lang="en-US" sz="800" dirty="0">
                <a:effectLst/>
                <a:latin typeface="Trebuchet MS" pitchFamily="34" charset="0"/>
              </a:rPr>
              <a:t> </a:t>
            </a:r>
            <a:r>
              <a:rPr lang="en-US" sz="800" dirty="0" err="1">
                <a:effectLst/>
                <a:latin typeface="Trebuchet MS" pitchFamily="34" charset="0"/>
              </a:rPr>
              <a:t>în</a:t>
            </a:r>
            <a:r>
              <a:rPr lang="en-US" sz="800" dirty="0">
                <a:effectLst/>
                <a:latin typeface="Trebuchet MS" pitchFamily="34" charset="0"/>
              </a:rPr>
              <a:t> care nu are </a:t>
            </a:r>
            <a:r>
              <a:rPr lang="en-US" sz="800" dirty="0" err="1">
                <a:effectLst/>
                <a:latin typeface="Trebuchet MS" pitchFamily="34" charset="0"/>
              </a:rPr>
              <a:t>încheiat</a:t>
            </a:r>
            <a:r>
              <a:rPr lang="en-US" sz="800" dirty="0">
                <a:effectLst/>
                <a:latin typeface="Trebuchet MS" pitchFamily="34" charset="0"/>
              </a:rPr>
              <a:t> un </a:t>
            </a:r>
            <a:r>
              <a:rPr lang="en-US" sz="800" dirty="0" err="1">
                <a:effectLst/>
                <a:latin typeface="Trebuchet MS" pitchFamily="34" charset="0"/>
              </a:rPr>
              <a:t>astfel</a:t>
            </a:r>
            <a:r>
              <a:rPr lang="en-US" sz="800" dirty="0">
                <a:effectLst/>
                <a:latin typeface="Trebuchet MS" pitchFamily="34" charset="0"/>
              </a:rPr>
              <a:t> de contract </a:t>
            </a:r>
            <a:r>
              <a:rPr lang="en-US" sz="800" dirty="0" err="1">
                <a:effectLst/>
                <a:latin typeface="Trebuchet MS" pitchFamily="34" charset="0"/>
              </a:rPr>
              <a:t>ori</a:t>
            </a:r>
            <a:r>
              <a:rPr lang="en-US" sz="800" dirty="0">
                <a:effectLst/>
                <a:latin typeface="Trebuchet MS" pitchFamily="34" charset="0"/>
              </a:rPr>
              <a:t> </a:t>
            </a:r>
            <a:r>
              <a:rPr lang="en-US" sz="800" dirty="0" err="1">
                <a:effectLst/>
                <a:latin typeface="Trebuchet MS" pitchFamily="34" charset="0"/>
              </a:rPr>
              <a:t>cel</a:t>
            </a:r>
            <a:r>
              <a:rPr lang="en-US" sz="800" dirty="0">
                <a:effectLst/>
                <a:latin typeface="Trebuchet MS" pitchFamily="34" charset="0"/>
              </a:rPr>
              <a:t> anterior a </a:t>
            </a:r>
            <a:r>
              <a:rPr lang="en-US" sz="800" dirty="0" err="1">
                <a:effectLst/>
                <a:latin typeface="Trebuchet MS" pitchFamily="34" charset="0"/>
              </a:rPr>
              <a:t>încetat</a:t>
            </a:r>
            <a:r>
              <a:rPr lang="en-US" sz="800" dirty="0">
                <a:effectLst/>
                <a:latin typeface="Trebuchet MS" pitchFamily="34" charset="0"/>
              </a:rPr>
              <a:t>;</a:t>
            </a:r>
            <a:br>
              <a:rPr lang="en-US" sz="800" dirty="0">
                <a:effectLst/>
                <a:latin typeface="Trebuchet MS" pitchFamily="34" charset="0"/>
              </a:rPr>
            </a:br>
            <a:r>
              <a:rPr lang="en-US" sz="800" dirty="0">
                <a:effectLst/>
                <a:latin typeface="Trebuchet MS" pitchFamily="34" charset="0"/>
              </a:rPr>
              <a:t>    b) </a:t>
            </a:r>
            <a:r>
              <a:rPr lang="en-US" sz="800" dirty="0" err="1">
                <a:effectLst/>
                <a:latin typeface="Trebuchet MS" pitchFamily="34" charset="0"/>
              </a:rPr>
              <a:t>angajatorul</a:t>
            </a:r>
            <a:r>
              <a:rPr lang="en-US" sz="800" dirty="0">
                <a:effectLst/>
                <a:latin typeface="Trebuchet MS" pitchFamily="34" charset="0"/>
              </a:rPr>
              <a:t>/</a:t>
            </a:r>
            <a:r>
              <a:rPr lang="en-US" sz="800" dirty="0" err="1">
                <a:effectLst/>
                <a:latin typeface="Trebuchet MS" pitchFamily="34" charset="0"/>
              </a:rPr>
              <a:t>organizaţia</a:t>
            </a:r>
            <a:r>
              <a:rPr lang="en-US" sz="800" dirty="0">
                <a:effectLst/>
                <a:latin typeface="Trebuchet MS" pitchFamily="34" charset="0"/>
              </a:rPr>
              <a:t> </a:t>
            </a:r>
            <a:r>
              <a:rPr lang="en-US" sz="800" dirty="0" err="1">
                <a:effectLst/>
                <a:latin typeface="Trebuchet MS" pitchFamily="34" charset="0"/>
              </a:rPr>
              <a:t>patronală</a:t>
            </a:r>
            <a:r>
              <a:rPr lang="en-US" sz="800" dirty="0">
                <a:effectLst/>
                <a:latin typeface="Trebuchet MS" pitchFamily="34" charset="0"/>
              </a:rPr>
              <a:t> nu </a:t>
            </a:r>
            <a:r>
              <a:rPr lang="en-US" sz="800" dirty="0" err="1">
                <a:effectLst/>
                <a:latin typeface="Trebuchet MS" pitchFamily="34" charset="0"/>
              </a:rPr>
              <a:t>acceptă</a:t>
            </a:r>
            <a:r>
              <a:rPr lang="en-US" sz="800" dirty="0">
                <a:effectLst/>
                <a:latin typeface="Trebuchet MS" pitchFamily="34" charset="0"/>
              </a:rPr>
              <a:t> </a:t>
            </a:r>
            <a:r>
              <a:rPr lang="en-US" sz="800" dirty="0" err="1">
                <a:effectLst/>
                <a:latin typeface="Trebuchet MS" pitchFamily="34" charset="0"/>
              </a:rPr>
              <a:t>revendicările</a:t>
            </a:r>
            <a:r>
              <a:rPr lang="en-US" sz="800" dirty="0">
                <a:effectLst/>
                <a:latin typeface="Trebuchet MS" pitchFamily="34" charset="0"/>
              </a:rPr>
              <a:t> formulate de </a:t>
            </a:r>
            <a:r>
              <a:rPr lang="en-US" sz="800" dirty="0" err="1">
                <a:effectLst/>
                <a:latin typeface="Trebuchet MS" pitchFamily="34" charset="0"/>
              </a:rPr>
              <a:t>angajaţi</a:t>
            </a:r>
            <a:r>
              <a:rPr lang="en-US" sz="800" dirty="0">
                <a:effectLst/>
                <a:latin typeface="Trebuchet MS" pitchFamily="34" charset="0"/>
              </a:rPr>
              <a:t>/</a:t>
            </a:r>
            <a:r>
              <a:rPr lang="en-US" sz="800" dirty="0" err="1">
                <a:effectLst/>
                <a:latin typeface="Trebuchet MS" pitchFamily="34" charset="0"/>
              </a:rPr>
              <a:t>lucrători</a:t>
            </a:r>
            <a:r>
              <a:rPr lang="en-US" sz="800" dirty="0">
                <a:effectLst/>
                <a:latin typeface="Trebuchet MS" pitchFamily="34" charset="0"/>
              </a:rPr>
              <a:t>;</a:t>
            </a:r>
            <a:br>
              <a:rPr lang="en-US" sz="800" dirty="0">
                <a:effectLst/>
                <a:latin typeface="Trebuchet MS" pitchFamily="34" charset="0"/>
              </a:rPr>
            </a:br>
            <a:r>
              <a:rPr lang="en-US" sz="800" dirty="0">
                <a:effectLst/>
                <a:latin typeface="Trebuchet MS" pitchFamily="34" charset="0"/>
              </a:rPr>
              <a:t>    c) </a:t>
            </a:r>
            <a:r>
              <a:rPr lang="en-US" sz="800" dirty="0" err="1">
                <a:effectLst/>
                <a:latin typeface="Trebuchet MS" pitchFamily="34" charset="0"/>
              </a:rPr>
              <a:t>părţile</a:t>
            </a:r>
            <a:r>
              <a:rPr lang="en-US" sz="800" dirty="0">
                <a:effectLst/>
                <a:latin typeface="Trebuchet MS" pitchFamily="34" charset="0"/>
              </a:rPr>
              <a:t> nu </a:t>
            </a:r>
            <a:r>
              <a:rPr lang="en-US" sz="800" dirty="0" err="1">
                <a:effectLst/>
                <a:latin typeface="Trebuchet MS" pitchFamily="34" charset="0"/>
              </a:rPr>
              <a:t>ajung</a:t>
            </a:r>
            <a:r>
              <a:rPr lang="en-US" sz="800" dirty="0">
                <a:effectLst/>
                <a:latin typeface="Trebuchet MS" pitchFamily="34" charset="0"/>
              </a:rPr>
              <a:t> la o </a:t>
            </a:r>
            <a:r>
              <a:rPr lang="en-US" sz="800" dirty="0" err="1">
                <a:effectLst/>
                <a:latin typeface="Trebuchet MS" pitchFamily="34" charset="0"/>
              </a:rPr>
              <a:t>înţelegere</a:t>
            </a:r>
            <a:r>
              <a:rPr lang="en-US" sz="800" dirty="0">
                <a:effectLst/>
                <a:latin typeface="Trebuchet MS" pitchFamily="34" charset="0"/>
              </a:rPr>
              <a:t> </a:t>
            </a:r>
            <a:r>
              <a:rPr lang="en-US" sz="800" dirty="0" err="1">
                <a:effectLst/>
                <a:latin typeface="Trebuchet MS" pitchFamily="34" charset="0"/>
              </a:rPr>
              <a:t>privind</a:t>
            </a:r>
            <a:r>
              <a:rPr lang="en-US" sz="800" dirty="0">
                <a:effectLst/>
                <a:latin typeface="Trebuchet MS" pitchFamily="34" charset="0"/>
              </a:rPr>
              <a:t> </a:t>
            </a:r>
            <a:r>
              <a:rPr lang="en-US" sz="800" dirty="0" err="1">
                <a:effectLst/>
                <a:latin typeface="Trebuchet MS" pitchFamily="34" charset="0"/>
              </a:rPr>
              <a:t>încheierea</a:t>
            </a:r>
            <a:r>
              <a:rPr lang="en-US" sz="800" dirty="0">
                <a:effectLst/>
                <a:latin typeface="Trebuchet MS" pitchFamily="34" charset="0"/>
              </a:rPr>
              <a:t> </a:t>
            </a:r>
            <a:r>
              <a:rPr lang="en-US" sz="800" dirty="0" err="1">
                <a:effectLst/>
                <a:latin typeface="Trebuchet MS" pitchFamily="34" charset="0"/>
              </a:rPr>
              <a:t>unui</a:t>
            </a:r>
            <a:r>
              <a:rPr lang="en-US" sz="800" dirty="0">
                <a:effectLst/>
                <a:latin typeface="Trebuchet MS" pitchFamily="34" charset="0"/>
              </a:rPr>
              <a:t> contract </a:t>
            </a:r>
            <a:r>
              <a:rPr lang="en-US" sz="800" dirty="0" err="1">
                <a:effectLst/>
                <a:latin typeface="Trebuchet MS" pitchFamily="34" charset="0"/>
              </a:rPr>
              <a:t>colectiv</a:t>
            </a:r>
            <a:r>
              <a:rPr lang="en-US" sz="800" dirty="0">
                <a:effectLst/>
                <a:latin typeface="Trebuchet MS" pitchFamily="34" charset="0"/>
              </a:rPr>
              <a:t> de </a:t>
            </a:r>
            <a:r>
              <a:rPr lang="en-US" sz="800" dirty="0" err="1">
                <a:effectLst/>
                <a:latin typeface="Trebuchet MS" pitchFamily="34" charset="0"/>
              </a:rPr>
              <a:t>muncă</a:t>
            </a:r>
            <a:r>
              <a:rPr lang="en-US" sz="800" dirty="0">
                <a:effectLst/>
                <a:latin typeface="Trebuchet MS" pitchFamily="34" charset="0"/>
              </a:rPr>
              <a:t> </a:t>
            </a:r>
            <a:r>
              <a:rPr lang="en-US" sz="800" dirty="0" err="1">
                <a:effectLst/>
                <a:latin typeface="Trebuchet MS" pitchFamily="34" charset="0"/>
              </a:rPr>
              <a:t>până</a:t>
            </a:r>
            <a:r>
              <a:rPr lang="en-US" sz="800" dirty="0">
                <a:effectLst/>
                <a:latin typeface="Trebuchet MS" pitchFamily="34" charset="0"/>
              </a:rPr>
              <a:t> la data </a:t>
            </a:r>
            <a:r>
              <a:rPr lang="en-US" sz="800" dirty="0" err="1">
                <a:effectLst/>
                <a:latin typeface="Trebuchet MS" pitchFamily="34" charset="0"/>
              </a:rPr>
              <a:t>stabilită</a:t>
            </a:r>
            <a:r>
              <a:rPr lang="en-US" sz="800" dirty="0">
                <a:effectLst/>
                <a:latin typeface="Trebuchet MS" pitchFamily="34" charset="0"/>
              </a:rPr>
              <a:t> de </a:t>
            </a:r>
            <a:r>
              <a:rPr lang="en-US" sz="800" dirty="0" err="1">
                <a:effectLst/>
                <a:latin typeface="Trebuchet MS" pitchFamily="34" charset="0"/>
              </a:rPr>
              <a:t>comun</a:t>
            </a:r>
            <a:r>
              <a:rPr lang="en-US" sz="800" dirty="0">
                <a:effectLst/>
                <a:latin typeface="Trebuchet MS" pitchFamily="34" charset="0"/>
              </a:rPr>
              <a:t> </a:t>
            </a:r>
            <a:r>
              <a:rPr lang="en-US" sz="800" dirty="0" err="1">
                <a:effectLst/>
                <a:latin typeface="Trebuchet MS" pitchFamily="34" charset="0"/>
              </a:rPr>
              <a:t>acord</a:t>
            </a:r>
            <a:r>
              <a:rPr lang="en-US" sz="800" dirty="0">
                <a:effectLst/>
                <a:latin typeface="Trebuchet MS" pitchFamily="34" charset="0"/>
              </a:rPr>
              <a:t> </a:t>
            </a:r>
            <a:r>
              <a:rPr lang="en-US" sz="800" dirty="0" err="1">
                <a:effectLst/>
                <a:latin typeface="Trebuchet MS" pitchFamily="34" charset="0"/>
              </a:rPr>
              <a:t>pentru</a:t>
            </a:r>
            <a:r>
              <a:rPr lang="en-US" sz="800" dirty="0">
                <a:effectLst/>
                <a:latin typeface="Trebuchet MS" pitchFamily="34" charset="0"/>
              </a:rPr>
              <a:t> </a:t>
            </a:r>
            <a:r>
              <a:rPr lang="en-US" sz="800" dirty="0" err="1">
                <a:effectLst/>
                <a:latin typeface="Trebuchet MS" pitchFamily="34" charset="0"/>
              </a:rPr>
              <a:t>finalizarea</a:t>
            </a:r>
            <a:r>
              <a:rPr lang="en-US" sz="800" dirty="0">
                <a:effectLst/>
                <a:latin typeface="Trebuchet MS" pitchFamily="34" charset="0"/>
              </a:rPr>
              <a:t> </a:t>
            </a:r>
            <a:r>
              <a:rPr lang="en-US" sz="800" dirty="0" err="1">
                <a:effectLst/>
                <a:latin typeface="Trebuchet MS" pitchFamily="34" charset="0"/>
              </a:rPr>
              <a:t>negocierilor</a:t>
            </a:r>
            <a:r>
              <a:rPr lang="en-US" sz="800" dirty="0">
                <a:effectLst/>
                <a:latin typeface="Trebuchet MS" pitchFamily="34" charset="0"/>
              </a:rPr>
              <a:t>;</a:t>
            </a:r>
            <a:br>
              <a:rPr lang="en-US" sz="800" dirty="0">
                <a:effectLst/>
                <a:latin typeface="Trebuchet MS" pitchFamily="34" charset="0"/>
              </a:rPr>
            </a:br>
            <a:r>
              <a:rPr lang="en-US" sz="800" dirty="0">
                <a:effectLst/>
                <a:latin typeface="Trebuchet MS" pitchFamily="34" charset="0"/>
              </a:rPr>
              <a:t>    d) </a:t>
            </a:r>
            <a:r>
              <a:rPr lang="en-US" sz="800" dirty="0" err="1">
                <a:effectLst/>
                <a:latin typeface="Trebuchet MS" pitchFamily="34" charset="0"/>
              </a:rPr>
              <a:t>în</a:t>
            </a:r>
            <a:r>
              <a:rPr lang="en-US" sz="800" dirty="0">
                <a:effectLst/>
                <a:latin typeface="Trebuchet MS" pitchFamily="34" charset="0"/>
              </a:rPr>
              <a:t> </a:t>
            </a:r>
            <a:r>
              <a:rPr lang="en-US" sz="800" dirty="0" err="1">
                <a:effectLst/>
                <a:latin typeface="Trebuchet MS" pitchFamily="34" charset="0"/>
              </a:rPr>
              <a:t>condiţiile</a:t>
            </a:r>
            <a:r>
              <a:rPr lang="en-US" sz="800" dirty="0">
                <a:effectLst/>
                <a:latin typeface="Trebuchet MS" pitchFamily="34" charset="0"/>
              </a:rPr>
              <a:t> </a:t>
            </a:r>
            <a:r>
              <a:rPr lang="en-US" sz="800" dirty="0" err="1">
                <a:effectLst/>
                <a:latin typeface="Trebuchet MS" pitchFamily="34" charset="0"/>
              </a:rPr>
              <a:t>în</a:t>
            </a:r>
            <a:r>
              <a:rPr lang="en-US" sz="800" dirty="0">
                <a:effectLst/>
                <a:latin typeface="Trebuchet MS" pitchFamily="34" charset="0"/>
              </a:rPr>
              <a:t> care, </a:t>
            </a:r>
            <a:r>
              <a:rPr lang="en-US" sz="800" dirty="0" err="1">
                <a:effectLst/>
                <a:latin typeface="Trebuchet MS" pitchFamily="34" charset="0"/>
              </a:rPr>
              <a:t>deşi</a:t>
            </a:r>
            <a:r>
              <a:rPr lang="en-US" sz="800" dirty="0">
                <a:effectLst/>
                <a:latin typeface="Trebuchet MS" pitchFamily="34" charset="0"/>
              </a:rPr>
              <a:t> a </a:t>
            </a:r>
            <a:r>
              <a:rPr lang="en-US" sz="800" dirty="0" err="1">
                <a:effectLst/>
                <a:latin typeface="Trebuchet MS" pitchFamily="34" charset="0"/>
              </a:rPr>
              <a:t>fost</a:t>
            </a:r>
            <a:r>
              <a:rPr lang="en-US" sz="800" dirty="0">
                <a:effectLst/>
                <a:latin typeface="Trebuchet MS" pitchFamily="34" charset="0"/>
              </a:rPr>
              <a:t> </a:t>
            </a:r>
            <a:r>
              <a:rPr lang="en-US" sz="800" dirty="0" err="1">
                <a:effectLst/>
                <a:latin typeface="Trebuchet MS" pitchFamily="34" charset="0"/>
              </a:rPr>
              <a:t>începută</a:t>
            </a:r>
            <a:r>
              <a:rPr lang="en-US" sz="800" dirty="0">
                <a:effectLst/>
                <a:latin typeface="Trebuchet MS" pitchFamily="34" charset="0"/>
              </a:rPr>
              <a:t> </a:t>
            </a:r>
            <a:r>
              <a:rPr lang="en-US" sz="800" dirty="0" err="1">
                <a:effectLst/>
                <a:latin typeface="Trebuchet MS" pitchFamily="34" charset="0"/>
              </a:rPr>
              <a:t>negocierea</a:t>
            </a:r>
            <a:r>
              <a:rPr lang="en-US" sz="800" dirty="0">
                <a:effectLst/>
                <a:latin typeface="Trebuchet MS" pitchFamily="34" charset="0"/>
              </a:rPr>
              <a:t> </a:t>
            </a:r>
            <a:r>
              <a:rPr lang="en-US" sz="800" dirty="0" err="1">
                <a:effectLst/>
                <a:latin typeface="Trebuchet MS" pitchFamily="34" charset="0"/>
              </a:rPr>
              <a:t>unui</a:t>
            </a:r>
            <a:r>
              <a:rPr lang="en-US" sz="800" dirty="0">
                <a:effectLst/>
                <a:latin typeface="Trebuchet MS" pitchFamily="34" charset="0"/>
              </a:rPr>
              <a:t> contract </a:t>
            </a:r>
            <a:r>
              <a:rPr lang="en-US" sz="800" dirty="0" err="1">
                <a:effectLst/>
                <a:latin typeface="Trebuchet MS" pitchFamily="34" charset="0"/>
              </a:rPr>
              <a:t>colectiv</a:t>
            </a:r>
            <a:r>
              <a:rPr lang="en-US" sz="800" dirty="0">
                <a:effectLst/>
                <a:latin typeface="Trebuchet MS" pitchFamily="34" charset="0"/>
              </a:rPr>
              <a:t> de </a:t>
            </a:r>
            <a:r>
              <a:rPr lang="en-US" sz="800" dirty="0" err="1">
                <a:effectLst/>
                <a:latin typeface="Trebuchet MS" pitchFamily="34" charset="0"/>
              </a:rPr>
              <a:t>muncă</a:t>
            </a:r>
            <a:r>
              <a:rPr lang="en-US" sz="800" dirty="0">
                <a:effectLst/>
                <a:latin typeface="Trebuchet MS" pitchFamily="34" charset="0"/>
              </a:rPr>
              <a:t>, </a:t>
            </a:r>
            <a:r>
              <a:rPr lang="en-US" sz="800" dirty="0" err="1">
                <a:effectLst/>
                <a:latin typeface="Trebuchet MS" pitchFamily="34" charset="0"/>
              </a:rPr>
              <a:t>angajatorul</a:t>
            </a:r>
            <a:r>
              <a:rPr lang="en-US" sz="800" dirty="0">
                <a:effectLst/>
                <a:latin typeface="Trebuchet MS" pitchFamily="34" charset="0"/>
              </a:rPr>
              <a:t> nu </a:t>
            </a:r>
            <a:r>
              <a:rPr lang="en-US" sz="800" dirty="0" err="1">
                <a:effectLst/>
                <a:latin typeface="Trebuchet MS" pitchFamily="34" charset="0"/>
              </a:rPr>
              <a:t>îşi</a:t>
            </a:r>
            <a:r>
              <a:rPr lang="en-US" sz="800" dirty="0">
                <a:effectLst/>
                <a:latin typeface="Trebuchet MS" pitchFamily="34" charset="0"/>
              </a:rPr>
              <a:t> </a:t>
            </a:r>
            <a:r>
              <a:rPr lang="en-US" sz="800" dirty="0" err="1">
                <a:effectLst/>
                <a:latin typeface="Trebuchet MS" pitchFamily="34" charset="0"/>
              </a:rPr>
              <a:t>respectă</a:t>
            </a:r>
            <a:r>
              <a:rPr lang="en-US" sz="800" dirty="0">
                <a:effectLst/>
                <a:latin typeface="Trebuchet MS" pitchFamily="34" charset="0"/>
              </a:rPr>
              <a:t> </a:t>
            </a:r>
            <a:r>
              <a:rPr lang="en-US" sz="800" dirty="0" err="1">
                <a:effectLst/>
                <a:latin typeface="Trebuchet MS" pitchFamily="34" charset="0"/>
              </a:rPr>
              <a:t>obligaţia</a:t>
            </a:r>
            <a:r>
              <a:rPr lang="en-US" sz="800" dirty="0">
                <a:effectLst/>
                <a:latin typeface="Trebuchet MS" pitchFamily="34" charset="0"/>
              </a:rPr>
              <a:t> </a:t>
            </a:r>
            <a:r>
              <a:rPr lang="en-US" sz="800" dirty="0" err="1">
                <a:effectLst/>
                <a:latin typeface="Trebuchet MS" pitchFamily="34" charset="0"/>
              </a:rPr>
              <a:t>prevăzută</a:t>
            </a:r>
            <a:r>
              <a:rPr lang="en-US" sz="800" dirty="0">
                <a:effectLst/>
                <a:latin typeface="Trebuchet MS" pitchFamily="34" charset="0"/>
              </a:rPr>
              <a:t> de art. 98 </a:t>
            </a:r>
            <a:r>
              <a:rPr lang="en-US" sz="800" dirty="0" err="1">
                <a:effectLst/>
                <a:latin typeface="Trebuchet MS" pitchFamily="34" charset="0"/>
              </a:rPr>
              <a:t>alin</a:t>
            </a:r>
            <a:r>
              <a:rPr lang="en-US" sz="800" dirty="0">
                <a:effectLst/>
                <a:latin typeface="Trebuchet MS" pitchFamily="34" charset="0"/>
              </a:rPr>
              <a:t>. (4) din </a:t>
            </a:r>
            <a:r>
              <a:rPr lang="en-US" sz="800" dirty="0" err="1">
                <a:effectLst/>
                <a:latin typeface="Trebuchet MS" pitchFamily="34" charset="0"/>
              </a:rPr>
              <a:t>Legea</a:t>
            </a:r>
            <a:r>
              <a:rPr lang="en-US" sz="800" dirty="0">
                <a:effectLst/>
                <a:latin typeface="Trebuchet MS" pitchFamily="34" charset="0"/>
              </a:rPr>
              <a:t> nr. 367/2022;</a:t>
            </a:r>
            <a:br>
              <a:rPr lang="en-US" sz="800" dirty="0">
                <a:effectLst/>
                <a:latin typeface="Trebuchet MS" pitchFamily="34" charset="0"/>
              </a:rPr>
            </a:br>
            <a:r>
              <a:rPr lang="en-US" sz="800" dirty="0">
                <a:effectLst/>
                <a:latin typeface="Trebuchet MS" pitchFamily="34" charset="0"/>
              </a:rPr>
              <a:t>    e) </a:t>
            </a:r>
            <a:r>
              <a:rPr lang="en-US" sz="800" dirty="0" err="1">
                <a:effectLst/>
                <a:latin typeface="Trebuchet MS" pitchFamily="34" charset="0"/>
              </a:rPr>
              <a:t>angajatorul</a:t>
            </a:r>
            <a:r>
              <a:rPr lang="en-US" sz="800" dirty="0">
                <a:effectLst/>
                <a:latin typeface="Trebuchet MS" pitchFamily="34" charset="0"/>
              </a:rPr>
              <a:t> </a:t>
            </a:r>
            <a:r>
              <a:rPr lang="en-US" sz="800" dirty="0" err="1">
                <a:effectLst/>
                <a:latin typeface="Trebuchet MS" pitchFamily="34" charset="0"/>
              </a:rPr>
              <a:t>refuză</a:t>
            </a:r>
            <a:r>
              <a:rPr lang="en-US" sz="800" dirty="0">
                <a:effectLst/>
                <a:latin typeface="Trebuchet MS" pitchFamily="34" charset="0"/>
              </a:rPr>
              <a:t> </a:t>
            </a:r>
            <a:r>
              <a:rPr lang="en-US" sz="800" dirty="0" err="1">
                <a:effectLst/>
                <a:latin typeface="Trebuchet MS" pitchFamily="34" charset="0"/>
              </a:rPr>
              <a:t>să</a:t>
            </a:r>
            <a:r>
              <a:rPr lang="en-US" sz="800" dirty="0">
                <a:effectLst/>
                <a:latin typeface="Trebuchet MS" pitchFamily="34" charset="0"/>
              </a:rPr>
              <a:t> </a:t>
            </a:r>
            <a:r>
              <a:rPr lang="en-US" sz="800" dirty="0" err="1">
                <a:effectLst/>
                <a:latin typeface="Trebuchet MS" pitchFamily="34" charset="0"/>
              </a:rPr>
              <a:t>înceapă</a:t>
            </a:r>
            <a:r>
              <a:rPr lang="en-US" sz="800" dirty="0">
                <a:effectLst/>
                <a:latin typeface="Trebuchet MS" pitchFamily="34" charset="0"/>
              </a:rPr>
              <a:t> </a:t>
            </a:r>
            <a:r>
              <a:rPr lang="en-US" sz="800" dirty="0" err="1">
                <a:effectLst/>
                <a:latin typeface="Trebuchet MS" pitchFamily="34" charset="0"/>
              </a:rPr>
              <a:t>negocierea</a:t>
            </a:r>
            <a:r>
              <a:rPr lang="en-US" sz="800" dirty="0">
                <a:effectLst/>
                <a:latin typeface="Trebuchet MS" pitchFamily="34" charset="0"/>
              </a:rPr>
              <a:t> </a:t>
            </a:r>
            <a:r>
              <a:rPr lang="en-US" sz="800" dirty="0" err="1">
                <a:effectLst/>
                <a:latin typeface="Trebuchet MS" pitchFamily="34" charset="0"/>
              </a:rPr>
              <a:t>în</a:t>
            </a:r>
            <a:r>
              <a:rPr lang="en-US" sz="800" dirty="0">
                <a:effectLst/>
                <a:latin typeface="Trebuchet MS" pitchFamily="34" charset="0"/>
              </a:rPr>
              <a:t> </a:t>
            </a:r>
            <a:r>
              <a:rPr lang="en-US" sz="800" dirty="0" err="1">
                <a:effectLst/>
                <a:latin typeface="Trebuchet MS" pitchFamily="34" charset="0"/>
              </a:rPr>
              <a:t>condiţiile</a:t>
            </a:r>
            <a:r>
              <a:rPr lang="en-US" sz="800" dirty="0">
                <a:effectLst/>
                <a:latin typeface="Trebuchet MS" pitchFamily="34" charset="0"/>
              </a:rPr>
              <a:t> </a:t>
            </a:r>
            <a:r>
              <a:rPr lang="en-US" sz="800" dirty="0" err="1">
                <a:effectLst/>
                <a:latin typeface="Trebuchet MS" pitchFamily="34" charset="0"/>
              </a:rPr>
              <a:t>în</a:t>
            </a:r>
            <a:r>
              <a:rPr lang="en-US" sz="800" dirty="0">
                <a:effectLst/>
                <a:latin typeface="Trebuchet MS" pitchFamily="34" charset="0"/>
              </a:rPr>
              <a:t> care </a:t>
            </a:r>
            <a:r>
              <a:rPr lang="en-US" sz="800" dirty="0" err="1">
                <a:effectLst/>
                <a:latin typeface="Trebuchet MS" pitchFamily="34" charset="0"/>
              </a:rPr>
              <a:t>părţile</a:t>
            </a:r>
            <a:r>
              <a:rPr lang="en-US" sz="800" dirty="0">
                <a:effectLst/>
                <a:latin typeface="Trebuchet MS" pitchFamily="34" charset="0"/>
              </a:rPr>
              <a:t> au </a:t>
            </a:r>
            <a:r>
              <a:rPr lang="en-US" sz="800" dirty="0" err="1">
                <a:effectLst/>
                <a:latin typeface="Trebuchet MS" pitchFamily="34" charset="0"/>
              </a:rPr>
              <a:t>prevăzut</a:t>
            </a:r>
            <a:r>
              <a:rPr lang="en-US" sz="800" dirty="0">
                <a:effectLst/>
                <a:latin typeface="Trebuchet MS" pitchFamily="34" charset="0"/>
              </a:rPr>
              <a:t> </a:t>
            </a:r>
            <a:r>
              <a:rPr lang="en-US" sz="800" dirty="0" err="1">
                <a:effectLst/>
                <a:latin typeface="Trebuchet MS" pitchFamily="34" charset="0"/>
              </a:rPr>
              <a:t>clauze</a:t>
            </a:r>
            <a:r>
              <a:rPr lang="en-US" sz="800" dirty="0">
                <a:effectLst/>
                <a:latin typeface="Trebuchet MS" pitchFamily="34" charset="0"/>
              </a:rPr>
              <a:t> </a:t>
            </a:r>
            <a:r>
              <a:rPr lang="en-US" sz="800" dirty="0" err="1">
                <a:effectLst/>
                <a:latin typeface="Trebuchet MS" pitchFamily="34" charset="0"/>
              </a:rPr>
              <a:t>ce</a:t>
            </a:r>
            <a:r>
              <a:rPr lang="en-US" sz="800" dirty="0">
                <a:effectLst/>
                <a:latin typeface="Trebuchet MS" pitchFamily="34" charset="0"/>
              </a:rPr>
              <a:t> </a:t>
            </a:r>
            <a:r>
              <a:rPr lang="en-US" sz="800" dirty="0" err="1">
                <a:effectLst/>
                <a:latin typeface="Trebuchet MS" pitchFamily="34" charset="0"/>
              </a:rPr>
              <a:t>urmează</a:t>
            </a:r>
            <a:r>
              <a:rPr lang="en-US" sz="800" dirty="0">
                <a:effectLst/>
                <a:latin typeface="Trebuchet MS" pitchFamily="34" charset="0"/>
              </a:rPr>
              <a:t> a fi </a:t>
            </a:r>
            <a:r>
              <a:rPr lang="en-US" sz="800" dirty="0" err="1">
                <a:effectLst/>
                <a:latin typeface="Trebuchet MS" pitchFamily="34" charset="0"/>
              </a:rPr>
              <a:t>renegociate</a:t>
            </a:r>
            <a:r>
              <a:rPr lang="en-US" sz="800" dirty="0">
                <a:effectLst/>
                <a:latin typeface="Trebuchet MS" pitchFamily="34" charset="0"/>
              </a:rPr>
              <a:t> periodic;</a:t>
            </a:r>
            <a:br>
              <a:rPr lang="en-US" sz="800" dirty="0">
                <a:effectLst/>
                <a:latin typeface="Trebuchet MS" pitchFamily="34" charset="0"/>
              </a:rPr>
            </a:br>
            <a:r>
              <a:rPr lang="en-US" sz="800" dirty="0">
                <a:effectLst/>
                <a:latin typeface="Trebuchet MS" pitchFamily="34" charset="0"/>
              </a:rPr>
              <a:t>    f) </a:t>
            </a:r>
            <a:r>
              <a:rPr lang="en-US" sz="800" dirty="0" err="1">
                <a:effectLst/>
                <a:latin typeface="Trebuchet MS" pitchFamily="34" charset="0"/>
              </a:rPr>
              <a:t>în</a:t>
            </a:r>
            <a:r>
              <a:rPr lang="en-US" sz="800" dirty="0">
                <a:effectLst/>
                <a:latin typeface="Trebuchet MS" pitchFamily="34" charset="0"/>
              </a:rPr>
              <a:t> </a:t>
            </a:r>
            <a:r>
              <a:rPr lang="en-US" sz="800" dirty="0" err="1">
                <a:effectLst/>
                <a:latin typeface="Trebuchet MS" pitchFamily="34" charset="0"/>
              </a:rPr>
              <a:t>situaţia</a:t>
            </a:r>
            <a:r>
              <a:rPr lang="en-US" sz="800" dirty="0">
                <a:effectLst/>
                <a:latin typeface="Trebuchet MS" pitchFamily="34" charset="0"/>
              </a:rPr>
              <a:t> </a:t>
            </a:r>
            <a:r>
              <a:rPr lang="en-US" sz="800" dirty="0" err="1">
                <a:effectLst/>
                <a:latin typeface="Trebuchet MS" pitchFamily="34" charset="0"/>
              </a:rPr>
              <a:t>nefinalizării</a:t>
            </a:r>
            <a:r>
              <a:rPr lang="en-US" sz="800" dirty="0">
                <a:effectLst/>
                <a:latin typeface="Trebuchet MS" pitchFamily="34" charset="0"/>
              </a:rPr>
              <a:t> </a:t>
            </a:r>
            <a:r>
              <a:rPr lang="en-US" sz="800" dirty="0" err="1">
                <a:effectLst/>
                <a:latin typeface="Trebuchet MS" pitchFamily="34" charset="0"/>
              </a:rPr>
              <a:t>renegocierii</a:t>
            </a:r>
            <a:r>
              <a:rPr lang="en-US" sz="800" dirty="0">
                <a:effectLst/>
                <a:latin typeface="Trebuchet MS" pitchFamily="34" charset="0"/>
              </a:rPr>
              <a:t> </a:t>
            </a:r>
            <a:r>
              <a:rPr lang="en-US" sz="800" dirty="0" err="1">
                <a:effectLst/>
                <a:latin typeface="Trebuchet MS" pitchFamily="34" charset="0"/>
              </a:rPr>
              <a:t>prevăzută</a:t>
            </a:r>
            <a:r>
              <a:rPr lang="en-US" sz="800" dirty="0">
                <a:effectLst/>
                <a:latin typeface="Trebuchet MS" pitchFamily="34" charset="0"/>
              </a:rPr>
              <a:t> la art. 109 </a:t>
            </a:r>
            <a:r>
              <a:rPr lang="en-US" sz="800" dirty="0" err="1">
                <a:effectLst/>
                <a:latin typeface="Trebuchet MS" pitchFamily="34" charset="0"/>
              </a:rPr>
              <a:t>alin</a:t>
            </a:r>
            <a:r>
              <a:rPr lang="en-US" sz="800" dirty="0">
                <a:effectLst/>
                <a:latin typeface="Trebuchet MS" pitchFamily="34" charset="0"/>
              </a:rPr>
              <a:t>. (4) din </a:t>
            </a:r>
            <a:r>
              <a:rPr lang="en-US" sz="800" dirty="0" err="1">
                <a:effectLst/>
                <a:latin typeface="Trebuchet MS" pitchFamily="34" charset="0"/>
              </a:rPr>
              <a:t>Legea</a:t>
            </a:r>
            <a:r>
              <a:rPr lang="en-US" sz="800" dirty="0">
                <a:effectLst/>
                <a:latin typeface="Trebuchet MS" pitchFamily="34" charset="0"/>
              </a:rPr>
              <a:t> nr.367/2022, </a:t>
            </a:r>
            <a:r>
              <a:rPr lang="en-US" sz="800" dirty="0" err="1">
                <a:effectLst/>
                <a:latin typeface="Trebuchet MS" pitchFamily="34" charset="0"/>
              </a:rPr>
              <a:t>după</a:t>
            </a:r>
            <a:r>
              <a:rPr lang="en-US" sz="800" dirty="0">
                <a:effectLst/>
                <a:latin typeface="Trebuchet MS" pitchFamily="34" charset="0"/>
              </a:rPr>
              <a:t> </a:t>
            </a:r>
            <a:r>
              <a:rPr lang="en-US" sz="800" dirty="0" err="1">
                <a:effectLst/>
                <a:latin typeface="Trebuchet MS" pitchFamily="34" charset="0"/>
              </a:rPr>
              <a:t>epuizarea</a:t>
            </a:r>
            <a:r>
              <a:rPr lang="en-US" sz="800" dirty="0">
                <a:effectLst/>
                <a:latin typeface="Trebuchet MS" pitchFamily="34" charset="0"/>
              </a:rPr>
              <a:t> </a:t>
            </a:r>
            <a:r>
              <a:rPr lang="en-US" sz="800" dirty="0" err="1">
                <a:effectLst/>
                <a:latin typeface="Trebuchet MS" pitchFamily="34" charset="0"/>
              </a:rPr>
              <a:t>procedurilor</a:t>
            </a:r>
            <a:r>
              <a:rPr lang="en-US" sz="800" dirty="0">
                <a:effectLst/>
                <a:latin typeface="Trebuchet MS" pitchFamily="34" charset="0"/>
              </a:rPr>
              <a:t> de </a:t>
            </a:r>
            <a:r>
              <a:rPr lang="en-US" sz="800" dirty="0" err="1">
                <a:effectLst/>
                <a:latin typeface="Trebuchet MS" pitchFamily="34" charset="0"/>
              </a:rPr>
              <a:t>negociere</a:t>
            </a:r>
            <a:r>
              <a:rPr lang="en-US" sz="800" dirty="0">
                <a:effectLst/>
                <a:latin typeface="Trebuchet MS" pitchFamily="34" charset="0"/>
              </a:rPr>
              <a:t> </a:t>
            </a:r>
            <a:r>
              <a:rPr lang="en-US" sz="800" dirty="0" err="1">
                <a:effectLst/>
                <a:latin typeface="Trebuchet MS" pitchFamily="34" charset="0"/>
              </a:rPr>
              <a:t>prevăzute</a:t>
            </a:r>
            <a:r>
              <a:rPr lang="en-US" sz="800" dirty="0">
                <a:effectLst/>
                <a:latin typeface="Trebuchet MS" pitchFamily="34" charset="0"/>
              </a:rPr>
              <a:t> de </a:t>
            </a:r>
            <a:r>
              <a:rPr lang="en-US" sz="800" dirty="0" err="1">
                <a:effectLst/>
                <a:latin typeface="Trebuchet MS" pitchFamily="34" charset="0"/>
              </a:rPr>
              <a:t>lege</a:t>
            </a:r>
            <a:r>
              <a:rPr lang="en-US" sz="800" dirty="0">
                <a:effectLst/>
                <a:latin typeface="Trebuchet MS" pitchFamily="34" charset="0"/>
              </a:rPr>
              <a:t>; </a:t>
            </a:r>
            <a:br>
              <a:rPr lang="en-US" sz="800" dirty="0">
                <a:effectLst/>
                <a:latin typeface="Trebuchet MS" pitchFamily="34" charset="0"/>
              </a:rPr>
            </a:br>
            <a:r>
              <a:rPr lang="en-US" sz="800" dirty="0">
                <a:effectLst/>
                <a:latin typeface="Trebuchet MS" pitchFamily="34" charset="0"/>
              </a:rPr>
              <a:t>    g) </a:t>
            </a:r>
            <a:r>
              <a:rPr lang="en-US" sz="800" dirty="0" err="1">
                <a:effectLst/>
                <a:latin typeface="Trebuchet MS" pitchFamily="34" charset="0"/>
              </a:rPr>
              <a:t>dacă</a:t>
            </a:r>
            <a:r>
              <a:rPr lang="en-US" sz="800" dirty="0">
                <a:effectLst/>
                <a:latin typeface="Trebuchet MS" pitchFamily="34" charset="0"/>
              </a:rPr>
              <a:t> </a:t>
            </a:r>
            <a:r>
              <a:rPr lang="en-US" sz="800" dirty="0" err="1">
                <a:effectLst/>
                <a:latin typeface="Trebuchet MS" pitchFamily="34" charset="0"/>
              </a:rPr>
              <a:t>angajatorul</a:t>
            </a:r>
            <a:r>
              <a:rPr lang="en-US" sz="800" dirty="0">
                <a:effectLst/>
                <a:latin typeface="Trebuchet MS" pitchFamily="34" charset="0"/>
              </a:rPr>
              <a:t> </a:t>
            </a:r>
            <a:r>
              <a:rPr lang="en-US" sz="800" dirty="0" err="1">
                <a:effectLst/>
                <a:latin typeface="Trebuchet MS" pitchFamily="34" charset="0"/>
              </a:rPr>
              <a:t>refuză</a:t>
            </a:r>
            <a:r>
              <a:rPr lang="en-US" sz="800" dirty="0">
                <a:effectLst/>
                <a:latin typeface="Trebuchet MS" pitchFamily="34" charset="0"/>
              </a:rPr>
              <a:t> </a:t>
            </a:r>
            <a:r>
              <a:rPr lang="en-US" sz="800" dirty="0" err="1">
                <a:effectLst/>
                <a:latin typeface="Trebuchet MS" pitchFamily="34" charset="0"/>
              </a:rPr>
              <a:t>să</a:t>
            </a:r>
            <a:r>
              <a:rPr lang="en-US" sz="800" dirty="0">
                <a:effectLst/>
                <a:latin typeface="Trebuchet MS" pitchFamily="34" charset="0"/>
              </a:rPr>
              <a:t> </a:t>
            </a:r>
            <a:r>
              <a:rPr lang="en-US" sz="800" dirty="0" err="1">
                <a:effectLst/>
                <a:latin typeface="Trebuchet MS" pitchFamily="34" charset="0"/>
              </a:rPr>
              <a:t>adere</a:t>
            </a:r>
            <a:r>
              <a:rPr lang="en-US" sz="800" dirty="0">
                <a:effectLst/>
                <a:latin typeface="Trebuchet MS" pitchFamily="34" charset="0"/>
              </a:rPr>
              <a:t> la </a:t>
            </a:r>
            <a:r>
              <a:rPr lang="en-US" sz="800" dirty="0" err="1">
                <a:effectLst/>
                <a:latin typeface="Trebuchet MS" pitchFamily="34" charset="0"/>
              </a:rPr>
              <a:t>contractul</a:t>
            </a:r>
            <a:r>
              <a:rPr lang="en-US" sz="800" dirty="0">
                <a:effectLst/>
                <a:latin typeface="Trebuchet MS" pitchFamily="34" charset="0"/>
              </a:rPr>
              <a:t>/</a:t>
            </a:r>
            <a:r>
              <a:rPr lang="en-US" sz="800" dirty="0" err="1">
                <a:effectLst/>
                <a:latin typeface="Trebuchet MS" pitchFamily="34" charset="0"/>
              </a:rPr>
              <a:t>acordul</a:t>
            </a:r>
            <a:r>
              <a:rPr lang="en-US" sz="800" dirty="0">
                <a:effectLst/>
                <a:latin typeface="Trebuchet MS" pitchFamily="34" charset="0"/>
              </a:rPr>
              <a:t> </a:t>
            </a:r>
            <a:r>
              <a:rPr lang="en-US" sz="800" dirty="0" err="1">
                <a:effectLst/>
                <a:latin typeface="Trebuchet MS" pitchFamily="34" charset="0"/>
              </a:rPr>
              <a:t>colectiv</a:t>
            </a:r>
            <a:r>
              <a:rPr lang="en-US" sz="800" dirty="0">
                <a:effectLst/>
                <a:latin typeface="Trebuchet MS" pitchFamily="34" charset="0"/>
              </a:rPr>
              <a:t> de </a:t>
            </a:r>
            <a:r>
              <a:rPr lang="en-US" sz="800" dirty="0" err="1">
                <a:effectLst/>
                <a:latin typeface="Trebuchet MS" pitchFamily="34" charset="0"/>
              </a:rPr>
              <a:t>muncă</a:t>
            </a:r>
            <a:r>
              <a:rPr lang="en-US" sz="800" dirty="0">
                <a:effectLst/>
                <a:latin typeface="Trebuchet MS" pitchFamily="34" charset="0"/>
              </a:rPr>
              <a:t> la </a:t>
            </a:r>
            <a:r>
              <a:rPr lang="en-US" sz="800" dirty="0" err="1">
                <a:effectLst/>
                <a:latin typeface="Trebuchet MS" pitchFamily="34" charset="0"/>
              </a:rPr>
              <a:t>nivel</a:t>
            </a:r>
            <a:r>
              <a:rPr lang="en-US" sz="800" dirty="0">
                <a:effectLst/>
                <a:latin typeface="Trebuchet MS" pitchFamily="34" charset="0"/>
              </a:rPr>
              <a:t> de sector de </a:t>
            </a:r>
            <a:r>
              <a:rPr lang="en-US" sz="800" dirty="0" err="1">
                <a:effectLst/>
                <a:latin typeface="Trebuchet MS" pitchFamily="34" charset="0"/>
              </a:rPr>
              <a:t>negociere</a:t>
            </a:r>
            <a:r>
              <a:rPr lang="en-US" sz="800" dirty="0">
                <a:effectLst/>
                <a:latin typeface="Trebuchet MS" pitchFamily="34" charset="0"/>
              </a:rPr>
              <a:t> </a:t>
            </a:r>
            <a:r>
              <a:rPr lang="en-US" sz="800" dirty="0" err="1">
                <a:effectLst/>
                <a:latin typeface="Trebuchet MS" pitchFamily="34" charset="0"/>
              </a:rPr>
              <a:t>colectivă</a:t>
            </a:r>
            <a:r>
              <a:rPr lang="en-US" sz="800" dirty="0">
                <a:effectLst/>
                <a:latin typeface="Trebuchet MS" pitchFamily="34" charset="0"/>
              </a:rPr>
              <a:t>.     </a:t>
            </a:r>
            <a:br>
              <a:rPr lang="en-US" sz="800" dirty="0">
                <a:effectLst/>
                <a:latin typeface="Trebuchet MS" pitchFamily="34" charset="0"/>
              </a:rPr>
            </a:br>
            <a:r>
              <a:rPr lang="ro-RO" sz="800" dirty="0">
                <a:effectLst/>
                <a:latin typeface="Trebuchet MS" pitchFamily="34" charset="0"/>
              </a:rPr>
              <a:t>Soluţionarea conflictelor colective de muncă legal înregistrate se realizează pe cale amiabilă (conciliere, mediere, arbitraj extrajudiciar) şi în instanţă. </a:t>
            </a:r>
            <a:r>
              <a:rPr lang="en-US" sz="800" dirty="0" smtClean="0">
                <a:effectLst/>
                <a:latin typeface="Trebuchet MS" pitchFamily="34" charset="0"/>
              </a:rPr>
              <a:t/>
            </a:r>
            <a:br>
              <a:rPr lang="en-US" sz="800" dirty="0" smtClean="0">
                <a:effectLst/>
                <a:latin typeface="Trebuchet MS" pitchFamily="34" charset="0"/>
              </a:rPr>
            </a:br>
            <a:r>
              <a:rPr lang="en-US" sz="800" dirty="0" smtClean="0">
                <a:effectLst/>
                <a:latin typeface="Trebuchet MS" pitchFamily="34" charset="0"/>
              </a:rPr>
              <a:t>21.05.2025</a:t>
            </a:r>
            <a:endParaRPr lang="en-US" sz="800" dirty="0">
              <a:latin typeface="Trebuchet MS" pitchFamily="34" charset="0"/>
            </a:endParaRPr>
          </a:p>
        </p:txBody>
      </p:sp>
      <p:sp>
        <p:nvSpPr>
          <p:cNvPr id="3" name="Subtitle 2"/>
          <p:cNvSpPr>
            <a:spLocks noGrp="1"/>
          </p:cNvSpPr>
          <p:nvPr>
            <p:ph type="subTitle" idx="1"/>
          </p:nvPr>
        </p:nvSpPr>
        <p:spPr>
          <a:xfrm rot="10800000" flipV="1">
            <a:off x="1981200" y="533400"/>
            <a:ext cx="5257800" cy="457200"/>
          </a:xfrm>
        </p:spPr>
        <p:txBody>
          <a:bodyPr>
            <a:noAutofit/>
          </a:bodyPr>
          <a:lstStyle/>
          <a:p>
            <a:pPr algn="ctr"/>
            <a:endParaRPr lang="ro-RO" sz="1100" b="1" dirty="0" smtClean="0"/>
          </a:p>
          <a:p>
            <a:pPr algn="ctr"/>
            <a:r>
              <a:rPr lang="ro-RO" sz="1100" b="1" dirty="0" smtClean="0"/>
              <a:t>Inspectoratul Teritorial de Munca Bihor</a:t>
            </a:r>
          </a:p>
          <a:p>
            <a:endParaRPr lang="ro-RO" sz="1100" dirty="0" smtClean="0">
              <a:latin typeface="Trebuchet MS" pitchFamily="34" charset="0"/>
            </a:endParaRPr>
          </a:p>
          <a:p>
            <a:endParaRPr lang="ro-RO" sz="1100" dirty="0">
              <a:latin typeface="Trebuchet MS" pitchFamily="34" charset="0"/>
            </a:endParaRPr>
          </a:p>
          <a:p>
            <a:endParaRPr lang="ro-RO" sz="1100" b="1" dirty="0"/>
          </a:p>
          <a:p>
            <a:endParaRPr lang="ro-RO" sz="1100" b="1" dirty="0"/>
          </a:p>
          <a:p>
            <a:pPr algn="ctr"/>
            <a:r>
              <a:rPr lang="en-US" sz="1100" b="1" dirty="0" err="1"/>
              <a:t>Campanie</a:t>
            </a:r>
            <a:r>
              <a:rPr lang="en-US" sz="1100" b="1" dirty="0"/>
              <a:t> </a:t>
            </a:r>
            <a:r>
              <a:rPr lang="en-US" sz="1100" b="1" dirty="0" err="1"/>
              <a:t>naţional</a:t>
            </a:r>
            <a:r>
              <a:rPr lang="ro-RO" sz="1100" b="1" dirty="0"/>
              <a:t>ă</a:t>
            </a:r>
            <a:r>
              <a:rPr lang="en-US" sz="1100" b="1" dirty="0"/>
              <a:t> de </a:t>
            </a:r>
            <a:r>
              <a:rPr lang="en-US" sz="1100" b="1" dirty="0" err="1"/>
              <a:t>informare</a:t>
            </a:r>
            <a:r>
              <a:rPr lang="en-US" sz="1100" b="1" dirty="0"/>
              <a:t> </a:t>
            </a:r>
            <a:r>
              <a:rPr lang="en-US" sz="1100" b="1" dirty="0" err="1"/>
              <a:t>și</a:t>
            </a:r>
            <a:r>
              <a:rPr lang="en-US" sz="1100" b="1" dirty="0"/>
              <a:t> </a:t>
            </a:r>
            <a:r>
              <a:rPr lang="en-US" sz="1100" b="1" dirty="0" err="1"/>
              <a:t>conștientizare</a:t>
            </a:r>
            <a:r>
              <a:rPr lang="en-US" sz="1100" b="1" dirty="0"/>
              <a:t> a </a:t>
            </a:r>
            <a:r>
              <a:rPr lang="en-US" sz="1100" b="1" dirty="0" err="1"/>
              <a:t>prevederilor</a:t>
            </a:r>
            <a:r>
              <a:rPr lang="en-US" sz="1100" b="1" dirty="0"/>
              <a:t> </a:t>
            </a:r>
            <a:r>
              <a:rPr lang="en-US" sz="1100" b="1" dirty="0" err="1"/>
              <a:t>Legii</a:t>
            </a:r>
            <a:r>
              <a:rPr lang="en-US" sz="1100" b="1" dirty="0"/>
              <a:t> nr.367/2022 </a:t>
            </a:r>
            <a:r>
              <a:rPr lang="en-US" sz="1100" b="1" dirty="0" err="1"/>
              <a:t>privind</a:t>
            </a:r>
            <a:r>
              <a:rPr lang="en-US" sz="1100" b="1" dirty="0"/>
              <a:t> </a:t>
            </a:r>
            <a:r>
              <a:rPr lang="en-US" sz="1100" b="1" dirty="0" err="1"/>
              <a:t>dialogul</a:t>
            </a:r>
            <a:r>
              <a:rPr lang="en-US" sz="1100" b="1" dirty="0"/>
              <a:t> </a:t>
            </a:r>
            <a:r>
              <a:rPr lang="en-US" sz="1100" b="1" dirty="0" smtClean="0"/>
              <a:t>social</a:t>
            </a:r>
            <a:r>
              <a:rPr lang="ro-RO" sz="1100" b="1" dirty="0" smtClean="0"/>
              <a:t>,</a:t>
            </a:r>
          </a:p>
          <a:p>
            <a:pPr algn="ctr"/>
            <a:r>
              <a:rPr lang="en-US" sz="1100" b="1" dirty="0" smtClean="0"/>
              <a:t> </a:t>
            </a:r>
            <a:r>
              <a:rPr lang="en-US" sz="1100" b="1" dirty="0"/>
              <a:t>cu </a:t>
            </a:r>
            <a:r>
              <a:rPr lang="en-US" sz="1100" b="1" dirty="0" err="1"/>
              <a:t>modificările</a:t>
            </a:r>
            <a:r>
              <a:rPr lang="en-US" sz="1100" b="1" dirty="0"/>
              <a:t> </a:t>
            </a:r>
            <a:r>
              <a:rPr lang="en-US" sz="1100" b="1" dirty="0" err="1"/>
              <a:t>și</a:t>
            </a:r>
            <a:r>
              <a:rPr lang="en-US" sz="1100" b="1" dirty="0"/>
              <a:t> </a:t>
            </a:r>
            <a:r>
              <a:rPr lang="en-US" sz="1100" b="1" dirty="0" err="1"/>
              <a:t>completările</a:t>
            </a:r>
            <a:r>
              <a:rPr lang="en-US" sz="1100" b="1" dirty="0"/>
              <a:t> </a:t>
            </a:r>
            <a:r>
              <a:rPr lang="en-US" sz="1100" b="1" dirty="0" err="1"/>
              <a:t>ulterioare</a:t>
            </a:r>
            <a:r>
              <a:rPr lang="en-US" sz="1100" b="1" dirty="0"/>
              <a:t> </a:t>
            </a:r>
            <a:endParaRPr lang="ro-RO" sz="1100" b="1" dirty="0"/>
          </a:p>
          <a:p>
            <a:endParaRPr lang="ro-RO" sz="1100" dirty="0" smtClean="0">
              <a:latin typeface="Trebuchet MS" pitchFamily="34" charset="0"/>
            </a:endParaRPr>
          </a:p>
          <a:p>
            <a:pPr algn="ctr"/>
            <a:r>
              <a:rPr lang="ro-RO" sz="1100" dirty="0" smtClean="0">
                <a:latin typeface="Trebuchet MS" pitchFamily="34" charset="0"/>
              </a:rPr>
              <a:t>In </a:t>
            </a:r>
            <a:r>
              <a:rPr lang="ro-RO" sz="1100" dirty="0">
                <a:latin typeface="Trebuchet MS" pitchFamily="34" charset="0"/>
              </a:rPr>
              <a:t>atenția </a:t>
            </a:r>
            <a:r>
              <a:rPr lang="en-US" sz="1100" dirty="0" err="1">
                <a:latin typeface="Trebuchet MS" pitchFamily="34" charset="0"/>
              </a:rPr>
              <a:t>operatori</a:t>
            </a:r>
            <a:r>
              <a:rPr lang="ro-RO" sz="1100" dirty="0">
                <a:latin typeface="Trebuchet MS" pitchFamily="34" charset="0"/>
              </a:rPr>
              <a:t>lor</a:t>
            </a:r>
            <a:r>
              <a:rPr lang="en-US" sz="1100" dirty="0">
                <a:latin typeface="Trebuchet MS" pitchFamily="34" charset="0"/>
              </a:rPr>
              <a:t> </a:t>
            </a:r>
            <a:r>
              <a:rPr lang="en-US" sz="1100" dirty="0" err="1">
                <a:latin typeface="Trebuchet MS" pitchFamily="34" charset="0"/>
              </a:rPr>
              <a:t>economici</a:t>
            </a:r>
            <a:r>
              <a:rPr lang="en-US" sz="1100" dirty="0">
                <a:latin typeface="Trebuchet MS" pitchFamily="34" charset="0"/>
              </a:rPr>
              <a:t> </a:t>
            </a:r>
            <a:r>
              <a:rPr lang="en-US" sz="1100" dirty="0" err="1">
                <a:latin typeface="Trebuchet MS" pitchFamily="34" charset="0"/>
              </a:rPr>
              <a:t>și</a:t>
            </a:r>
            <a:r>
              <a:rPr lang="en-US" sz="1100" dirty="0">
                <a:latin typeface="Trebuchet MS" pitchFamily="34" charset="0"/>
              </a:rPr>
              <a:t> </a:t>
            </a:r>
            <a:r>
              <a:rPr lang="en-US" sz="1100" dirty="0" err="1">
                <a:latin typeface="Trebuchet MS" pitchFamily="34" charset="0"/>
              </a:rPr>
              <a:t>angajați</a:t>
            </a:r>
            <a:r>
              <a:rPr lang="ro-RO" sz="1100" dirty="0">
                <a:latin typeface="Trebuchet MS" pitchFamily="34" charset="0"/>
              </a:rPr>
              <a:t>lor</a:t>
            </a:r>
            <a:r>
              <a:rPr lang="en-US" sz="1100" dirty="0">
                <a:latin typeface="Trebuchet MS" pitchFamily="34" charset="0"/>
              </a:rPr>
              <a:t> din </a:t>
            </a:r>
            <a:r>
              <a:rPr lang="en-US" sz="1100" dirty="0" err="1">
                <a:latin typeface="Trebuchet MS" pitchFamily="34" charset="0"/>
              </a:rPr>
              <a:t>întreprinderile</a:t>
            </a:r>
            <a:r>
              <a:rPr lang="en-US" sz="1100" dirty="0">
                <a:latin typeface="Trebuchet MS" pitchFamily="34" charset="0"/>
              </a:rPr>
              <a:t> </a:t>
            </a:r>
            <a:r>
              <a:rPr lang="en-US" sz="1100" dirty="0" err="1">
                <a:latin typeface="Trebuchet MS" pitchFamily="34" charset="0"/>
              </a:rPr>
              <a:t>mici</a:t>
            </a:r>
            <a:r>
              <a:rPr lang="en-US" sz="1100" dirty="0">
                <a:latin typeface="Trebuchet MS" pitchFamily="34" charset="0"/>
              </a:rPr>
              <a:t> </a:t>
            </a:r>
            <a:r>
              <a:rPr lang="en-US" sz="1100" dirty="0" err="1">
                <a:latin typeface="Trebuchet MS" pitchFamily="34" charset="0"/>
              </a:rPr>
              <a:t>și</a:t>
            </a:r>
            <a:r>
              <a:rPr lang="en-US" sz="1100" dirty="0">
                <a:latin typeface="Trebuchet MS" pitchFamily="34" charset="0"/>
              </a:rPr>
              <a:t> </a:t>
            </a:r>
            <a:r>
              <a:rPr lang="en-US" sz="1100" dirty="0" err="1">
                <a:latin typeface="Trebuchet MS" pitchFamily="34" charset="0"/>
              </a:rPr>
              <a:t>mijlocii</a:t>
            </a:r>
            <a:r>
              <a:rPr lang="en-US" sz="1100" dirty="0">
                <a:latin typeface="Trebuchet MS" pitchFamily="34" charset="0"/>
              </a:rPr>
              <a:t>, </a:t>
            </a:r>
            <a:r>
              <a:rPr lang="en-US" sz="1100" dirty="0" err="1">
                <a:latin typeface="Trebuchet MS" pitchFamily="34" charset="0"/>
              </a:rPr>
              <a:t>precum</a:t>
            </a:r>
            <a:r>
              <a:rPr lang="en-US" sz="1100" dirty="0">
                <a:latin typeface="Trebuchet MS" pitchFamily="34" charset="0"/>
              </a:rPr>
              <a:t> </a:t>
            </a:r>
            <a:r>
              <a:rPr lang="en-US" sz="1100" dirty="0" err="1">
                <a:latin typeface="Trebuchet MS" pitchFamily="34" charset="0"/>
              </a:rPr>
              <a:t>și</a:t>
            </a:r>
            <a:r>
              <a:rPr lang="en-US" sz="1100" dirty="0">
                <a:latin typeface="Trebuchet MS" pitchFamily="34" charset="0"/>
              </a:rPr>
              <a:t> </a:t>
            </a:r>
            <a:r>
              <a:rPr lang="en-US" sz="1100" dirty="0" err="1">
                <a:latin typeface="Trebuchet MS" pitchFamily="34" charset="0"/>
              </a:rPr>
              <a:t>pentru</a:t>
            </a:r>
            <a:r>
              <a:rPr lang="en-US" sz="1100" dirty="0">
                <a:latin typeface="Trebuchet MS" pitchFamily="34" charset="0"/>
              </a:rPr>
              <a:t> </a:t>
            </a:r>
            <a:r>
              <a:rPr lang="en-US" sz="1100" dirty="0" err="1">
                <a:latin typeface="Trebuchet MS" pitchFamily="34" charset="0"/>
              </a:rPr>
              <a:t>toți</a:t>
            </a:r>
            <a:r>
              <a:rPr lang="en-US" sz="1100" dirty="0">
                <a:latin typeface="Trebuchet MS" pitchFamily="34" charset="0"/>
              </a:rPr>
              <a:t> </a:t>
            </a:r>
            <a:r>
              <a:rPr lang="en-US" sz="1100" dirty="0" err="1">
                <a:latin typeface="Trebuchet MS" pitchFamily="34" charset="0"/>
              </a:rPr>
              <a:t>cei</a:t>
            </a:r>
            <a:r>
              <a:rPr lang="en-US" sz="1100" dirty="0">
                <a:latin typeface="Trebuchet MS" pitchFamily="34" charset="0"/>
              </a:rPr>
              <a:t> </a:t>
            </a:r>
            <a:r>
              <a:rPr lang="en-US" sz="1100" dirty="0" err="1">
                <a:latin typeface="Trebuchet MS" pitchFamily="34" charset="0"/>
              </a:rPr>
              <a:t>interesați</a:t>
            </a:r>
            <a:r>
              <a:rPr lang="en-US" sz="1100" dirty="0">
                <a:latin typeface="Trebuchet MS" pitchFamily="34" charset="0"/>
              </a:rPr>
              <a:t> de </a:t>
            </a:r>
            <a:r>
              <a:rPr lang="en-US" sz="1100" dirty="0" err="1">
                <a:latin typeface="Trebuchet MS" pitchFamily="34" charset="0"/>
              </a:rPr>
              <a:t>dialogul</a:t>
            </a:r>
            <a:r>
              <a:rPr lang="en-US" sz="1100" dirty="0">
                <a:latin typeface="Trebuchet MS" pitchFamily="34" charset="0"/>
              </a:rPr>
              <a:t> social</a:t>
            </a:r>
            <a:endParaRPr lang="ro-RO" sz="1100" dirty="0">
              <a:latin typeface="Trebuchet MS" pitchFamily="34" charset="0"/>
            </a:endParaRPr>
          </a:p>
          <a:p>
            <a:endParaRPr lang="ro-RO" sz="1100" b="1" dirty="0"/>
          </a:p>
          <a:p>
            <a:endParaRPr lang="ro-RO" sz="1100" b="1" u="sng" dirty="0" smtClean="0"/>
          </a:p>
          <a:p>
            <a:pPr algn="ctr"/>
            <a:r>
              <a:rPr lang="ro-RO" sz="1100" b="1" u="sng" dirty="0" smtClean="0"/>
              <a:t>Participarea </a:t>
            </a:r>
            <a:r>
              <a:rPr lang="ro-RO" sz="1100" b="1" u="sng" dirty="0"/>
              <a:t>la conflictul colectiv de </a:t>
            </a:r>
            <a:r>
              <a:rPr lang="ro-RO" sz="1100" b="1" u="sng" dirty="0" smtClean="0"/>
              <a:t>muncă</a:t>
            </a:r>
            <a:endParaRPr lang="en-US" sz="1100" dirty="0"/>
          </a:p>
          <a:p>
            <a:endParaRPr lang="ro-RO" sz="1100" b="1" dirty="0" smtClean="0"/>
          </a:p>
          <a:p>
            <a:endParaRPr lang="ro-RO" sz="1100" b="1" dirty="0"/>
          </a:p>
          <a:p>
            <a:endParaRPr lang="ro-RO" sz="1100" b="1" dirty="0" smtClean="0"/>
          </a:p>
          <a:p>
            <a:pPr>
              <a:lnSpc>
                <a:spcPct val="150000"/>
              </a:lnSpc>
            </a:pPr>
            <a:endParaRPr lang="ro-RO" sz="1100" b="1" dirty="0"/>
          </a:p>
          <a:p>
            <a:endParaRPr lang="ro-RO" sz="1100" b="1" dirty="0" smtClean="0"/>
          </a:p>
          <a:p>
            <a:endParaRPr lang="ro-RO" sz="1100" b="1" dirty="0"/>
          </a:p>
          <a:p>
            <a:endParaRPr lang="ro-RO" sz="1100" b="1" dirty="0" smtClean="0"/>
          </a:p>
          <a:p>
            <a:endParaRPr lang="en-US" sz="1100" dirty="0"/>
          </a:p>
          <a:p>
            <a:endParaRPr lang="ro-RO" sz="1100" dirty="0" smtClean="0"/>
          </a:p>
          <a:p>
            <a:endParaRPr lang="ro-RO" sz="1100" dirty="0" smtClean="0"/>
          </a:p>
          <a:p>
            <a:endParaRPr lang="ro-RO" sz="1100" dirty="0"/>
          </a:p>
          <a:p>
            <a:endParaRPr lang="ro-RO" sz="1100" dirty="0"/>
          </a:p>
          <a:p>
            <a:endParaRPr lang="ro-RO" sz="1100" dirty="0" smtClean="0"/>
          </a:p>
          <a:p>
            <a:endParaRPr lang="ro-RO" sz="1100" dirty="0"/>
          </a:p>
          <a:p>
            <a:endParaRPr lang="ro-RO" sz="1100" dirty="0" smtClean="0"/>
          </a:p>
          <a:p>
            <a:r>
              <a:rPr lang="en-US" sz="1100" dirty="0"/>
              <a:t> </a:t>
            </a:r>
          </a:p>
          <a:p>
            <a:endParaRPr lang="en-US" sz="1100" dirty="0">
              <a:latin typeface="Trebuchet MS" pitchFamily="34" charset="0"/>
            </a:endParaRPr>
          </a:p>
        </p:txBody>
      </p:sp>
    </p:spTree>
    <p:extLst>
      <p:ext uri="{BB962C8B-B14F-4D97-AF65-F5344CB8AC3E}">
        <p14:creationId xmlns:p14="http://schemas.microsoft.com/office/powerpoint/2010/main" val="1741289616"/>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TotalTime>
  <Words>55</Words>
  <Application>Microsoft Office PowerPoint</Application>
  <PresentationFormat>On-screen Show (4:3)</PresentationFormat>
  <Paragraphs>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Aspect</vt:lpstr>
      <vt:lpstr> Conflictele individuale şi colective de muncă – se înregistrează conform legii şi se soluţionează de către instanţele judecătoreşti competente şi/sau prin modalităţile amiabile dispuse de contractele individuale şi colective aplicabile sau de legislaţie (conciliere şi mediere individuală, conciliere a conflictelor colective obligatorie prin Inspectoratele teritoriale de muncă şi/sau mediere sau arbitraj extrajudiciar decis de comun acord de părţi).   Conflictele colective de muncă sunt declanşate conform legii, de către părţile îndreptăţite să negocieze colectiv şi să încheie contracte colective de muncă.    Părţile îndreptăţite să negocieze colectiv : - angajatori/organizaţii patronale şi  - angajaţi/lucrători reprezentaţi la negocierea colectivă de către organizaţii sindicale     sau de reprezentanţii angajaţilor/lucrătorilor care întrunesc condiţiile legale pentru a participa la negocierea unui contract colectiv de muncă. Conflictele colective de muncă pot fi declanşate în următoarele situaţii:     a) angajatorul refuză să înceapă negocierea unui contract în condiţiile în care nu are încheiat un astfel de contract ori cel anterior a încetat;     b) angajatorul/organizaţia patronală nu acceptă revendicările formulate de angajaţi/lucrători;     c) părţile nu ajung la o înţelegere privind încheierea unui contract colectiv de muncă până la data stabilită de comun acord pentru finalizarea negocierilor;     d) în condiţiile în care, deşi a fost începută negocierea unui contract colectiv de muncă, angajatorul nu îşi respectă obligaţia prevăzută de art. 98 alin. (4) din Legea nr. 367/2022;     e) angajatorul refuză să înceapă negocierea în condiţiile în care părţile au prevăzut clauze ce urmează a fi renegociate periodic;     f) în situaţia nefinalizării renegocierii prevăzută la art. 109 alin. (4) din Legea nr.367/2022, după epuizarea procedurilor de negociere prevăzute de lege;      g) dacă angajatorul refuză să adere la contractul/acordul colectiv de muncă la nivel de sector de negociere colectivă.      Soluţionarea conflictelor colective de muncă legal înregistrate se realizează pe cale amiabilă (conciliere, mediere, arbitraj extrajudiciar) şi în instanţă.  21.05.2025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ATENȚIE!</dc:title>
  <dc:creator>Bianca Curta</dc:creator>
  <cp:lastModifiedBy>Bianca Curta</cp:lastModifiedBy>
  <cp:revision>17</cp:revision>
  <cp:lastPrinted>2025-05-21T10:40:58Z</cp:lastPrinted>
  <dcterms:created xsi:type="dcterms:W3CDTF">2025-03-31T06:54:35Z</dcterms:created>
  <dcterms:modified xsi:type="dcterms:W3CDTF">2025-05-22T11:10:58Z</dcterms:modified>
</cp:coreProperties>
</file>